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56" r:id="rId2"/>
    <p:sldId id="292" r:id="rId3"/>
    <p:sldId id="344" r:id="rId4"/>
    <p:sldId id="257" r:id="rId5"/>
    <p:sldId id="258" r:id="rId6"/>
    <p:sldId id="274" r:id="rId7"/>
    <p:sldId id="276" r:id="rId8"/>
    <p:sldId id="302" r:id="rId9"/>
    <p:sldId id="277" r:id="rId10"/>
    <p:sldId id="303" r:id="rId11"/>
    <p:sldId id="278" r:id="rId12"/>
    <p:sldId id="287" r:id="rId13"/>
    <p:sldId id="472" r:id="rId14"/>
    <p:sldId id="269" r:id="rId15"/>
    <p:sldId id="304" r:id="rId16"/>
    <p:sldId id="288" r:id="rId17"/>
    <p:sldId id="280" r:id="rId18"/>
    <p:sldId id="279" r:id="rId19"/>
    <p:sldId id="286" r:id="rId20"/>
    <p:sldId id="289" r:id="rId21"/>
    <p:sldId id="282" r:id="rId22"/>
    <p:sldId id="283" r:id="rId23"/>
    <p:sldId id="284" r:id="rId24"/>
    <p:sldId id="285" r:id="rId25"/>
    <p:sldId id="347" r:id="rId26"/>
    <p:sldId id="349" r:id="rId27"/>
    <p:sldId id="346" r:id="rId28"/>
    <p:sldId id="306" r:id="rId29"/>
    <p:sldId id="307" r:id="rId30"/>
    <p:sldId id="309" r:id="rId31"/>
    <p:sldId id="310" r:id="rId32"/>
    <p:sldId id="311" r:id="rId33"/>
    <p:sldId id="312" r:id="rId34"/>
    <p:sldId id="313" r:id="rId35"/>
    <p:sldId id="314" r:id="rId36"/>
    <p:sldId id="315" r:id="rId37"/>
    <p:sldId id="345" r:id="rId38"/>
    <p:sldId id="317" r:id="rId39"/>
    <p:sldId id="318" r:id="rId40"/>
    <p:sldId id="319" r:id="rId41"/>
    <p:sldId id="320" r:id="rId42"/>
    <p:sldId id="339" r:id="rId43"/>
    <p:sldId id="348" r:id="rId44"/>
    <p:sldId id="350" r:id="rId45"/>
    <p:sldId id="343" r:id="rId46"/>
  </p:sldIdLst>
  <p:sldSz cx="9144000" cy="6858000" type="screen4x3"/>
  <p:notesSz cx="7099300" cy="10234613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61" autoAdjust="0"/>
    <p:restoredTop sz="94682" autoAdjust="0"/>
  </p:normalViewPr>
  <p:slideViewPr>
    <p:cSldViewPr>
      <p:cViewPr varScale="1">
        <p:scale>
          <a:sx n="160" d="100"/>
          <a:sy n="160" d="100"/>
        </p:scale>
        <p:origin x="12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072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4" d="100"/>
          <a:sy n="114" d="100"/>
        </p:scale>
        <p:origin x="562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A617B-FAA8-1E48-8156-1D6172B8852C}" type="datetimeFigureOut">
              <a:rPr lang="nl-NL" smtClean="0"/>
              <a:t>24-09-2021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7C5232-E044-E44C-8FF9-E90723E46FB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765090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tiff>
</file>

<file path=ppt/media/image16.tiff>
</file>

<file path=ppt/media/image17.tiff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56D60B32-5B67-473F-876B-A5A6D7E667CA}" type="datetimeFigureOut">
              <a:rPr lang="nl-NL" smtClean="0"/>
              <a:t>24-09-2021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5E7434FA-B6DC-4B72-BAA4-3DD9D5C1E25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0066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1pPr>
            <a:lvl2pPr marL="761225" indent="-292779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2pPr>
            <a:lvl3pPr marL="1171117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3pPr>
            <a:lvl4pPr marL="1639563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4pPr>
            <a:lvl5pPr marL="2108010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5pPr>
            <a:lvl6pPr marL="2576456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6pPr>
            <a:lvl7pPr marL="3044903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7pPr>
            <a:lvl8pPr marL="3513349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8pPr>
            <a:lvl9pPr marL="3981797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/>
            <a:fld id="{26520610-5792-4B74-9492-D686C5BA913A}" type="slidenum">
              <a:rPr lang="en-US" altLang="nl-NL" sz="1300">
                <a:latin typeface="Times New Roman" pitchFamily="18" charset="0"/>
              </a:rPr>
              <a:pPr eaLnBrk="1" hangingPunct="1"/>
              <a:t>5</a:t>
            </a:fld>
            <a:endParaRPr lang="en-US" altLang="nl-NL" sz="1300">
              <a:latin typeface="Times New Roman" pitchFamily="18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nl-NL" altLang="nl-NL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1pPr>
            <a:lvl2pPr marL="761225" indent="-292779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2pPr>
            <a:lvl3pPr marL="1171117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3pPr>
            <a:lvl4pPr marL="1639563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4pPr>
            <a:lvl5pPr marL="2108010" indent="-234224" defTabSz="1014968">
              <a:defRPr sz="3700">
                <a:solidFill>
                  <a:schemeClr val="tx1"/>
                </a:solidFill>
                <a:latin typeface="Verdana" pitchFamily="34" charset="0"/>
              </a:defRPr>
            </a:lvl5pPr>
            <a:lvl6pPr marL="2576456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6pPr>
            <a:lvl7pPr marL="3044903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7pPr>
            <a:lvl8pPr marL="3513349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8pPr>
            <a:lvl9pPr marL="3981797" indent="-234224" defTabSz="1014968" eaLnBrk="0" fontAlgn="base" hangingPunct="0">
              <a:spcBef>
                <a:spcPct val="0"/>
              </a:spcBef>
              <a:spcAft>
                <a:spcPct val="0"/>
              </a:spcAft>
              <a:defRPr sz="37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 eaLnBrk="1" hangingPunct="1"/>
            <a:fld id="{26520610-5792-4B74-9492-D686C5BA913A}" type="slidenum">
              <a:rPr lang="en-US" altLang="nl-NL" sz="1300">
                <a:latin typeface="Times New Roman" pitchFamily="18" charset="0"/>
              </a:rPr>
              <a:pPr eaLnBrk="1" hangingPunct="1"/>
              <a:t>6</a:t>
            </a:fld>
            <a:endParaRPr lang="en-US" altLang="nl-NL" sz="1300">
              <a:latin typeface="Times New Roman" pitchFamily="18" charset="0"/>
            </a:endParaRPr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nl-NL" altLang="nl-NL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66435-D1D0-46EE-BFD9-FD271C6977D1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762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66435-D1D0-46EE-BFD9-FD271C6977D1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384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434FA-B6DC-4B72-BAA4-3DD9D5C1E254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1324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2489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F94ABF-C5AA-624B-B3F8-A436392B2D11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9492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7434FA-B6DC-4B72-BAA4-3DD9D5C1E254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47347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notities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defTabSz="995134">
                  <a:buClr>
                    <a:srgbClr val="FFA521"/>
                  </a:buClr>
                </a:pPr>
                <a:endParaRPr lang="en-GB" dirty="0"/>
              </a:p>
            </p:txBody>
          </p:sp>
        </mc:Choice>
        <mc:Fallback xmlns="">
          <p:sp>
            <p:nvSpPr>
              <p:cNvPr id="3" name="Tijdelijke aanduiding voor notities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defTabSz="918698">
                  <a:lnSpc>
                    <a:spcPct val="150000"/>
                  </a:lnSpc>
                  <a:spcBef>
                    <a:spcPct val="20000"/>
                  </a:spcBef>
                  <a:buClr>
                    <a:srgbClr val="FFA521"/>
                  </a:buClr>
                </a:pP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. weighted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sample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mean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:	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 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¯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𝑦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𝑤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=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(∑1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▒𝑤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 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 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𝑦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)/(∑1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▒𝑤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 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)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 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      If 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∑1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(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𝑖=1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)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^𝑛▒𝑤</a:t>
                </a:r>
                <a:r>
                  <a:rPr lang="nl-NL" sz="2400" i="0" kern="0">
                    <a:solidFill>
                      <a:srgbClr val="000000"/>
                    </a:solidFill>
                    <a:latin typeface="Cambria Math"/>
                  </a:rPr>
                  <a:t>_</a:t>
                </a:r>
                <a:r>
                  <a:rPr lang="en-US" sz="2400" i="0" kern="0">
                    <a:solidFill>
                      <a:srgbClr val="000000"/>
                    </a:solidFill>
                    <a:latin typeface="Cambria Math"/>
                  </a:rPr>
                  <a:t>𝑖=𝑁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, the numerator is an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estimator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for </a:t>
                </a:r>
                <a:r>
                  <a:rPr lang="en-US" sz="2400" kern="0" dirty="0" smtClean="0">
                    <a:solidFill>
                      <a:srgbClr val="000000"/>
                    </a:solidFill>
                    <a:latin typeface="Arial"/>
                  </a:rPr>
                  <a:t>the</a:t>
                </a:r>
                <a:r>
                  <a:rPr lang="en-US" sz="2400" kern="0" baseline="0" dirty="0" smtClean="0">
                    <a:solidFill>
                      <a:srgbClr val="000000"/>
                    </a:solidFill>
                    <a:latin typeface="Arial"/>
                  </a:rPr>
                  <a:t> </a:t>
                </a:r>
                <a:r>
                  <a:rPr lang="en-US" sz="2400" kern="0" dirty="0" smtClean="0">
                    <a:solidFill>
                      <a:srgbClr val="000000"/>
                    </a:solidFill>
                    <a:latin typeface="Arial"/>
                  </a:rPr>
                  <a:t>population 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total </a:t>
                </a:r>
                <a:r>
                  <a:rPr lang="en-US" sz="2400" i="1" kern="0" dirty="0">
                    <a:solidFill>
                      <a:srgbClr val="000000"/>
                    </a:solidFill>
                    <a:latin typeface="Arial"/>
                  </a:rPr>
                  <a:t>Y</a:t>
                </a:r>
                <a:r>
                  <a:rPr lang="nl-NL" sz="2400" kern="0" dirty="0">
                    <a:solidFill>
                      <a:srgbClr val="000000"/>
                    </a:solidFill>
                    <a:latin typeface="Arial"/>
                  </a:rPr>
                  <a:t>.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For all sample designs, standard formulae exist for estimating the standard error of the mean (Banning </a:t>
                </a:r>
                <a:r>
                  <a:rPr lang="en-US" sz="2400" kern="0" dirty="0" err="1">
                    <a:solidFill>
                      <a:srgbClr val="000000"/>
                    </a:solidFill>
                    <a:latin typeface="Arial"/>
                  </a:rPr>
                  <a:t>e.a</a:t>
                </a: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)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r>
                  <a:rPr lang="en-US" sz="2400" kern="0" dirty="0">
                    <a:solidFill>
                      <a:srgbClr val="000000"/>
                    </a:solidFill>
                    <a:latin typeface="Arial"/>
                  </a:rPr>
                  <a:t>Any book on sampling theory.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endParaRPr lang="en-US" sz="2400" kern="0" dirty="0">
                  <a:solidFill>
                    <a:srgbClr val="000000"/>
                  </a:solidFill>
                  <a:latin typeface="Arial"/>
                </a:endParaRPr>
              </a:p>
              <a:p>
                <a:pPr marL="344512" indent="-344512" defTabSz="918698">
                  <a:spcBef>
                    <a:spcPct val="20000"/>
                  </a:spcBef>
                  <a:buClr>
                    <a:srgbClr val="FFA521"/>
                  </a:buClr>
                  <a:buFont typeface="Wingdings" pitchFamily="2" charset="2"/>
                  <a:buChar char="q"/>
                </a:pPr>
                <a:r>
                  <a:rPr lang="en-GB" sz="3200" kern="0" dirty="0">
                    <a:solidFill>
                      <a:srgbClr val="000000"/>
                    </a:solidFill>
                    <a:latin typeface="Arial"/>
                  </a:rPr>
                  <a:t>CBS complex surveys: combination of sample designs, extended weighting model</a:t>
                </a:r>
              </a:p>
              <a:p>
                <a:pPr defTabSz="918698">
                  <a:spcBef>
                    <a:spcPts val="0"/>
                  </a:spcBef>
                  <a:buClr>
                    <a:srgbClr val="FFA521"/>
                  </a:buClr>
                </a:pPr>
                <a:endParaRPr lang="en-GB" dirty="0"/>
              </a:p>
            </p:txBody>
          </p:sp>
        </mc:Fallback>
      </mc:AlternateContent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4F66435-D1D0-46EE-BFD9-FD271C6977D1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207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EC7EE-1FA3-A547-B0AD-1B20D01AB2D7}" type="datetime1">
              <a:rPr lang="nl-NL" smtClean="0"/>
              <a:t>24-09-2021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59773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D9A64-97D9-2D43-9C88-501C444B6E84}" type="datetime1">
              <a:rPr lang="nl-NL" smtClean="0"/>
              <a:t>24-09-2021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01795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B5813-2B96-0642-847C-4D37EBCCA20C}" type="datetime1">
              <a:rPr lang="nl-NL" smtClean="0"/>
              <a:t>24-09-2021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39842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el en 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8938" y="304800"/>
            <a:ext cx="7138987" cy="1066800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abel 2"/>
          <p:cNvSpPr>
            <a:spLocks noGrp="1"/>
          </p:cNvSpPr>
          <p:nvPr>
            <p:ph type="tbl" idx="1"/>
          </p:nvPr>
        </p:nvSpPr>
        <p:spPr>
          <a:xfrm>
            <a:off x="998538" y="1676400"/>
            <a:ext cx="7173912" cy="4191000"/>
          </a:xfrm>
        </p:spPr>
        <p:txBody>
          <a:bodyPr/>
          <a:lstStyle/>
          <a:p>
            <a:pPr lvl="0"/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895152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814C6-EC19-3C40-B251-65022B811312}" type="datetime1">
              <a:rPr lang="nl-NL" smtClean="0"/>
              <a:t>24-09-2021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38450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1BD80-E3A8-5F44-924E-39E96A33997F}" type="datetime1">
              <a:rPr lang="nl-NL" smtClean="0"/>
              <a:t>24-09-2021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82851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8C907-2DC5-DF4D-B001-C5B05E023ADE}" type="datetime1">
              <a:rPr lang="nl-NL" smtClean="0"/>
              <a:t>24-09-2021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92346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EC84D-735C-9C47-936C-433C1FDD2406}" type="datetime1">
              <a:rPr lang="nl-NL" smtClean="0"/>
              <a:t>24-09-2021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0736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132DF-B754-2C40-ABBC-1487DD57F43D}" type="datetime1">
              <a:rPr lang="nl-NL" smtClean="0"/>
              <a:t>24-09-2021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26423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9D038-1725-EB43-9218-4BE590D875B0}" type="datetime1">
              <a:rPr lang="nl-NL" smtClean="0"/>
              <a:t>24-09-2021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9343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CD003A-446F-8148-BF9C-AE5CD7D09749}" type="datetime1">
              <a:rPr lang="nl-NL" smtClean="0"/>
              <a:t>24-09-2021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3417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0C36C-B394-1D48-9D1C-05A66426F65E}" type="datetime1">
              <a:rPr lang="nl-NL" smtClean="0"/>
              <a:t>24-09-2021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22593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F86E6-8E6D-9F45-AD74-23EA88EE15FD}" type="datetime1">
              <a:rPr lang="nl-NL" smtClean="0"/>
              <a:t>24-09-2021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E0409-E04F-4430-A784-C1A9179F103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2598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3568" y="2132856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Survey Analysis</a:t>
            </a:r>
            <a:br>
              <a:rPr lang="en-US" dirty="0"/>
            </a:br>
            <a:r>
              <a:rPr lang="en-US" dirty="0"/>
              <a:t>week 40</a:t>
            </a:r>
            <a:br>
              <a:rPr lang="en-US" dirty="0"/>
            </a:br>
            <a:r>
              <a:rPr lang="en-US" dirty="0"/>
              <a:t>“Stratified and cluster sampling”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© Peter </a:t>
            </a:r>
            <a:r>
              <a:rPr lang="nl-NL" dirty="0" err="1"/>
              <a:t>Lugtig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7023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Stratification with 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546848" cy="4525963"/>
          </a:xfrm>
        </p:spPr>
        <p:txBody>
          <a:bodyPr/>
          <a:lstStyle/>
          <a:p>
            <a:r>
              <a:rPr lang="en-US" dirty="0"/>
              <a:t>Size=1000, 10000 replications</a:t>
            </a:r>
          </a:p>
          <a:p>
            <a:pPr lvl="1"/>
            <a:r>
              <a:rPr lang="en-US" dirty="0"/>
              <a:t>Exactly 700 BA students, 300 Ma students</a:t>
            </a:r>
          </a:p>
          <a:p>
            <a:pPr lvl="1"/>
            <a:r>
              <a:rPr lang="en-US" dirty="0"/>
              <a:t>Proportional to Size (PPS)</a:t>
            </a:r>
          </a:p>
          <a:p>
            <a:pPr lvl="1"/>
            <a:r>
              <a:rPr lang="en-US" dirty="0"/>
              <a:t>Error compared to population mean		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A30242-9CAF-49B1-A37F-1B3286FD2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0142" y="3071786"/>
            <a:ext cx="4403858" cy="3467126"/>
          </a:xfrm>
          <a:prstGeom prst="rect">
            <a:avLst/>
          </a:prstGeom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10</a:t>
            </a:fld>
            <a:endParaRPr lang="nl-NL"/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49BBFA9C-88D8-2A44-8D5F-0652AE2FC18D}"/>
              </a:ext>
            </a:extLst>
          </p:cNvPr>
          <p:cNvCxnSpPr>
            <a:cxnSpLocks/>
          </p:cNvCxnSpPr>
          <p:nvPr/>
        </p:nvCxnSpPr>
        <p:spPr>
          <a:xfrm>
            <a:off x="3851920" y="5157192"/>
            <a:ext cx="792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666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Stratification with 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Size=10000</a:t>
            </a:r>
          </a:p>
          <a:p>
            <a:pPr lvl="1"/>
            <a:r>
              <a:rPr lang="en-US" dirty="0"/>
              <a:t>Exactly 700 BA students, 300 Ma students</a:t>
            </a:r>
          </a:p>
          <a:p>
            <a:pPr lvl="1"/>
            <a:r>
              <a:rPr lang="en-US" dirty="0"/>
              <a:t>Proportional to Size (PPS)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3391548"/>
              </p:ext>
            </p:extLst>
          </p:nvPr>
        </p:nvGraphicFramePr>
        <p:xfrm>
          <a:off x="899592" y="3573016"/>
          <a:ext cx="7560840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21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3071424423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Bachelor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Master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random sample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-,026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Stratification equal</a:t>
                      </a:r>
                      <a:r>
                        <a:rPr lang="en-US" baseline="0" dirty="0"/>
                        <a:t> probabilities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-,031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,001966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,0031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,0047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1245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Mean with SRS in every stratum (</a:t>
            </a:r>
            <a:r>
              <a:rPr lang="en-US" dirty="0" err="1"/>
              <a:t>pps</a:t>
            </a:r>
            <a:r>
              <a:rPr lang="en-US" dirty="0"/>
              <a:t>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combining means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Variance estimate for </a:t>
            </a:r>
            <a:r>
              <a:rPr lang="en-US" dirty="0" err="1"/>
              <a:t>pps</a:t>
            </a:r>
            <a:r>
              <a:rPr lang="en-US" dirty="0"/>
              <a:t>:</a:t>
            </a:r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80" y="2060848"/>
            <a:ext cx="3175050" cy="11521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630" y="3284984"/>
            <a:ext cx="3647237" cy="1839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5661248"/>
            <a:ext cx="428625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45742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8A0AEA-697A-5B48-8841-AFE9E3582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Design effect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6B7E03-69FE-8C42-A84A-6E8BAE361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 err="1"/>
              <a:t>If</a:t>
            </a:r>
            <a:r>
              <a:rPr lang="nl-NL" dirty="0"/>
              <a:t> we have a </a:t>
            </a:r>
            <a:r>
              <a:rPr lang="nl-NL" dirty="0" err="1"/>
              <a:t>measure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bias in standard (SRS) </a:t>
            </a:r>
            <a:r>
              <a:rPr lang="nl-NL" dirty="0" err="1"/>
              <a:t>estimates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sampling </a:t>
            </a:r>
            <a:r>
              <a:rPr lang="nl-NL" dirty="0" err="1"/>
              <a:t>variance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adjust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variances</a:t>
            </a:r>
            <a:r>
              <a:rPr lang="nl-NL" dirty="0"/>
              <a:t> or standard </a:t>
            </a:r>
            <a:r>
              <a:rPr lang="nl-NL" dirty="0" err="1"/>
              <a:t>errors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SRS</a:t>
            </a:r>
          </a:p>
          <a:p>
            <a:r>
              <a:rPr lang="nl-NL" dirty="0"/>
              <a:t> </a:t>
            </a:r>
            <a:r>
              <a:rPr lang="nl-NL" dirty="0" err="1"/>
              <a:t>D</a:t>
            </a:r>
            <a:r>
              <a:rPr lang="nl-NL" baseline="-25000" dirty="0" err="1"/>
              <a:t>eff</a:t>
            </a:r>
            <a:r>
              <a:rPr lang="nl-NL" dirty="0"/>
              <a:t> =  </a:t>
            </a:r>
            <a:r>
              <a:rPr lang="nl-NL" dirty="0" err="1"/>
              <a:t>Variance</a:t>
            </a:r>
            <a:r>
              <a:rPr lang="nl-NL" dirty="0"/>
              <a:t> </a:t>
            </a:r>
            <a:r>
              <a:rPr lang="nl-NL" dirty="0" err="1"/>
              <a:t>under</a:t>
            </a:r>
            <a:r>
              <a:rPr lang="nl-NL" dirty="0"/>
              <a:t> </a:t>
            </a:r>
            <a:r>
              <a:rPr lang="nl-NL" dirty="0" err="1"/>
              <a:t>specific</a:t>
            </a:r>
            <a:r>
              <a:rPr lang="nl-NL" dirty="0"/>
              <a:t> design</a:t>
            </a:r>
          </a:p>
          <a:p>
            <a:pPr marL="1371600" lvl="3" indent="0">
              <a:buNone/>
            </a:pPr>
            <a:r>
              <a:rPr lang="nl-NL" sz="2800" dirty="0" err="1"/>
              <a:t>Variance</a:t>
            </a:r>
            <a:r>
              <a:rPr lang="nl-NL" sz="2800" dirty="0"/>
              <a:t> </a:t>
            </a:r>
            <a:r>
              <a:rPr lang="nl-NL" sz="2800" dirty="0" err="1"/>
              <a:t>under</a:t>
            </a:r>
            <a:r>
              <a:rPr lang="nl-NL" sz="2800" dirty="0"/>
              <a:t> SRS</a:t>
            </a:r>
          </a:p>
          <a:p>
            <a:pPr marL="1371600" lvl="3" indent="0">
              <a:buNone/>
            </a:pPr>
            <a:endParaRPr lang="nl-NL" sz="2800" dirty="0"/>
          </a:p>
          <a:p>
            <a:r>
              <a:rPr lang="nl-NL" dirty="0" err="1"/>
              <a:t>D</a:t>
            </a:r>
            <a:r>
              <a:rPr lang="nl-NL" baseline="-25000" dirty="0" err="1"/>
              <a:t>eff</a:t>
            </a:r>
            <a:r>
              <a:rPr lang="nl-NL" dirty="0"/>
              <a:t>= </a:t>
            </a:r>
            <a:r>
              <a:rPr lang="nl-NL" dirty="0" err="1"/>
              <a:t>inflation</a:t>
            </a:r>
            <a:r>
              <a:rPr lang="nl-NL" dirty="0"/>
              <a:t> factor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variance</a:t>
            </a:r>
            <a:endParaRPr lang="nl-NL" dirty="0"/>
          </a:p>
          <a:p>
            <a:pPr lvl="1"/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estimating</a:t>
            </a:r>
            <a:r>
              <a:rPr lang="nl-NL" dirty="0"/>
              <a:t> </a:t>
            </a:r>
            <a:r>
              <a:rPr lang="nl-NL" dirty="0" err="1"/>
              <a:t>effective</a:t>
            </a:r>
            <a:r>
              <a:rPr lang="nl-NL" dirty="0"/>
              <a:t> sample </a:t>
            </a:r>
            <a:r>
              <a:rPr lang="nl-NL" dirty="0" err="1"/>
              <a:t>size</a:t>
            </a:r>
            <a:endParaRPr lang="nl-NL" dirty="0"/>
          </a:p>
          <a:p>
            <a:pPr lvl="1"/>
            <a:r>
              <a:rPr lang="nl-NL" dirty="0" err="1"/>
              <a:t>n</a:t>
            </a:r>
            <a:r>
              <a:rPr lang="nl-NL" baseline="-25000" dirty="0" err="1"/>
              <a:t>eff</a:t>
            </a:r>
            <a:r>
              <a:rPr lang="nl-NL" dirty="0"/>
              <a:t> = N/</a:t>
            </a:r>
            <a:r>
              <a:rPr lang="nl-NL" dirty="0" err="1"/>
              <a:t>D</a:t>
            </a:r>
            <a:r>
              <a:rPr lang="nl-NL" baseline="-25000" dirty="0" err="1"/>
              <a:t>eff</a:t>
            </a:r>
            <a:r>
              <a:rPr lang="nl-NL" dirty="0"/>
              <a:t> </a:t>
            </a:r>
          </a:p>
          <a:p>
            <a:r>
              <a:rPr lang="nl-NL" dirty="0" err="1"/>
              <a:t>D</a:t>
            </a:r>
            <a:r>
              <a:rPr lang="nl-NL" baseline="-25000" dirty="0" err="1"/>
              <a:t>eft</a:t>
            </a:r>
            <a:r>
              <a:rPr lang="nl-NL" dirty="0"/>
              <a:t> = √</a:t>
            </a:r>
            <a:r>
              <a:rPr lang="nl-NL" baseline="-25000" dirty="0" err="1"/>
              <a:t>deff</a:t>
            </a:r>
            <a:r>
              <a:rPr lang="nl-NL" dirty="0"/>
              <a:t> = </a:t>
            </a:r>
            <a:r>
              <a:rPr lang="nl-NL" dirty="0" err="1"/>
              <a:t>inflation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standard error</a:t>
            </a:r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C9796F4A-C402-2E41-815A-78CA3B32BFE2}"/>
              </a:ext>
            </a:extLst>
          </p:cNvPr>
          <p:cNvCxnSpPr>
            <a:cxnSpLocks/>
          </p:cNvCxnSpPr>
          <p:nvPr/>
        </p:nvCxnSpPr>
        <p:spPr>
          <a:xfrm>
            <a:off x="1907704" y="4005064"/>
            <a:ext cx="5472608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5367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69776"/>
            <a:ext cx="8229600" cy="1143000"/>
          </a:xfrm>
        </p:spPr>
        <p:txBody>
          <a:bodyPr/>
          <a:lstStyle/>
          <a:p>
            <a:r>
              <a:rPr lang="en-US" dirty="0"/>
              <a:t>Design effect (3)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628800"/>
            <a:ext cx="8569325" cy="487680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sz="2400" dirty="0"/>
              <a:t>D</a:t>
            </a:r>
            <a:r>
              <a:rPr lang="en-US" sz="2400" baseline="-25000" dirty="0"/>
              <a:t>eft</a:t>
            </a:r>
            <a:r>
              <a:rPr lang="en-US" sz="2400" dirty="0"/>
              <a:t>  = .00197/.0021 = ,9523</a:t>
            </a:r>
            <a:endParaRPr lang="en-US" sz="2800" dirty="0"/>
          </a:p>
          <a:p>
            <a:pPr lvl="1">
              <a:spcBef>
                <a:spcPts val="0"/>
              </a:spcBef>
            </a:pPr>
            <a:r>
              <a:rPr lang="en-US" sz="2400" dirty="0" err="1"/>
              <a:t>D</a:t>
            </a:r>
            <a:r>
              <a:rPr lang="en-US" sz="2400" baseline="-25000" dirty="0" err="1"/>
              <a:t>eff</a:t>
            </a:r>
            <a:r>
              <a:rPr lang="en-US" sz="2400" dirty="0"/>
              <a:t> = .952</a:t>
            </a:r>
            <a:r>
              <a:rPr lang="en-US" sz="2400" baseline="30000" dirty="0"/>
              <a:t>2.</a:t>
            </a:r>
            <a:r>
              <a:rPr lang="en-US" sz="2400" dirty="0"/>
              <a:t> We need </a:t>
            </a:r>
            <a:r>
              <a:rPr lang="en-US" sz="2400" dirty="0">
                <a:solidFill>
                  <a:srgbClr val="FF0000"/>
                </a:solidFill>
              </a:rPr>
              <a:t>.906 </a:t>
            </a:r>
            <a:r>
              <a:rPr lang="en-US" sz="2400" dirty="0"/>
              <a:t>as many respondents for same precision </a:t>
            </a:r>
          </a:p>
          <a:p>
            <a:pPr lvl="1">
              <a:spcBef>
                <a:spcPts val="0"/>
              </a:spcBef>
            </a:pPr>
            <a:r>
              <a:rPr lang="en-US" sz="2400" dirty="0"/>
              <a:t>N</a:t>
            </a:r>
            <a:r>
              <a:rPr lang="en-US" sz="2400" baseline="-25000" dirty="0"/>
              <a:t>eff</a:t>
            </a:r>
            <a:r>
              <a:rPr lang="en-US" sz="2400" dirty="0"/>
              <a:t> = 1000/.906 = 1103</a:t>
            </a:r>
            <a:endParaRPr lang="en-US" sz="2800" dirty="0"/>
          </a:p>
          <a:p>
            <a:pPr>
              <a:spcBef>
                <a:spcPts val="0"/>
              </a:spcBef>
            </a:pPr>
            <a:r>
              <a:rPr lang="en-US" dirty="0"/>
              <a:t>Stratified sample: </a:t>
            </a:r>
            <a:r>
              <a:rPr lang="en-US" dirty="0" err="1"/>
              <a:t>deff</a:t>
            </a:r>
            <a:r>
              <a:rPr lang="en-US" dirty="0"/>
              <a:t> &lt;1 </a:t>
            </a:r>
          </a:p>
          <a:p>
            <a:pPr>
              <a:spcBef>
                <a:spcPts val="0"/>
              </a:spcBef>
            </a:pPr>
            <a:r>
              <a:rPr lang="en-US" dirty="0"/>
              <a:t>Cluster sample: </a:t>
            </a:r>
            <a:r>
              <a:rPr lang="en-US" dirty="0" err="1"/>
              <a:t>deff</a:t>
            </a:r>
            <a:r>
              <a:rPr lang="en-US" dirty="0"/>
              <a:t> &gt;1 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R produces Design effect as well</a:t>
            </a:r>
          </a:p>
          <a:p>
            <a:pPr lvl="1">
              <a:spcBef>
                <a:spcPts val="0"/>
              </a:spcBef>
            </a:pPr>
            <a:r>
              <a:rPr lang="en-US" dirty="0"/>
              <a:t>For one sample against same sample under SRS</a:t>
            </a:r>
          </a:p>
          <a:p>
            <a:pPr lvl="1">
              <a:spcBef>
                <a:spcPts val="0"/>
              </a:spcBef>
            </a:pPr>
            <a:r>
              <a:rPr lang="en-US" dirty="0"/>
              <a:t>(Pooled) deft in R: </a:t>
            </a:r>
            <a:r>
              <a:rPr lang="en-US" dirty="0">
                <a:solidFill>
                  <a:srgbClr val="FF0000"/>
                </a:solidFill>
              </a:rPr>
              <a:t>.951</a:t>
            </a:r>
          </a:p>
          <a:p>
            <a:pPr lvl="2">
              <a:spcBef>
                <a:spcPts val="0"/>
              </a:spcBef>
            </a:pPr>
            <a:r>
              <a:rPr lang="en-US" dirty="0"/>
              <a:t>Rounding error in manual computation above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1341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69776"/>
            <a:ext cx="8229600" cy="1143000"/>
          </a:xfrm>
        </p:spPr>
        <p:txBody>
          <a:bodyPr/>
          <a:lstStyle/>
          <a:p>
            <a:r>
              <a:rPr lang="en-US" dirty="0"/>
              <a:t>Design effect (3)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95536" y="1628800"/>
            <a:ext cx="8569325" cy="5184576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R produces Design effect as well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endParaRPr lang="en-US" dirty="0"/>
          </a:p>
          <a:p>
            <a:pPr lvl="1">
              <a:spcBef>
                <a:spcPts val="0"/>
              </a:spcBef>
            </a:pPr>
            <a:r>
              <a:rPr lang="en-US" dirty="0"/>
              <a:t>Note this is skewed (why?)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7EECBF-C33E-479C-8CFC-875EBA860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2204864"/>
            <a:ext cx="4636634" cy="3650389"/>
          </a:xfrm>
          <a:prstGeom prst="rect">
            <a:avLst/>
          </a:prstGeom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782943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Unequal probabilities</a:t>
            </a:r>
            <a:endParaRPr lang="nl-N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060848"/>
            <a:ext cx="5749128" cy="4792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4008" y="1600200"/>
            <a:ext cx="4042792" cy="4525963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Why?</a:t>
            </a:r>
          </a:p>
          <a:p>
            <a:pPr lvl="1"/>
            <a:r>
              <a:rPr lang="en-US" dirty="0"/>
              <a:t>Increase precision for small group in population (Ma students</a:t>
            </a:r>
          </a:p>
          <a:p>
            <a:pPr lvl="1"/>
            <a:r>
              <a:rPr lang="en-US" dirty="0"/>
              <a:t>Optimize the precision for the total mean grade?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36361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556792"/>
            <a:ext cx="8229600" cy="4536504"/>
          </a:xfrm>
        </p:spPr>
        <p:txBody>
          <a:bodyPr>
            <a:normAutofit/>
          </a:bodyPr>
          <a:lstStyle/>
          <a:p>
            <a:r>
              <a:rPr lang="en-US" dirty="0"/>
              <a:t>Population: 14000 BA, 6000 MA</a:t>
            </a:r>
          </a:p>
          <a:p>
            <a:pPr lvl="1"/>
            <a:r>
              <a:rPr lang="en-US" dirty="0"/>
              <a:t>We can oversample MA students</a:t>
            </a:r>
          </a:p>
          <a:p>
            <a:pPr lvl="2"/>
            <a:r>
              <a:rPr lang="en-US" dirty="0"/>
              <a:t>Because there is more nonresponse, or we want increased precision in this group</a:t>
            </a:r>
          </a:p>
          <a:p>
            <a:pPr lvl="1"/>
            <a:r>
              <a:rPr lang="en-US" dirty="0"/>
              <a:t>Imagine we sample 500 students from each group</a:t>
            </a:r>
          </a:p>
          <a:p>
            <a:pPr lvl="2"/>
            <a:r>
              <a:rPr lang="en-US" dirty="0"/>
              <a:t>π(BA) = 500/14000 = .035714</a:t>
            </a:r>
          </a:p>
          <a:p>
            <a:pPr lvl="2"/>
            <a:r>
              <a:rPr lang="en-US" dirty="0"/>
              <a:t>π(MA) = 500/6000 = .083333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0320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Stratification with unequal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116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Size=1000</a:t>
            </a:r>
          </a:p>
          <a:p>
            <a:pPr lvl="1"/>
            <a:r>
              <a:rPr lang="en-US" dirty="0"/>
              <a:t>500 BA students, 500 Ma students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r>
              <a:rPr lang="en-US" dirty="0"/>
              <a:t>#$%&amp;: wasn’t stratified sampling supposed to decrease the variance?</a:t>
            </a:r>
          </a:p>
          <a:p>
            <a:pPr lvl="1"/>
            <a:endParaRPr lang="nl-NL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DB6582D-38E0-4309-8E0B-35E2FE476C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7637742"/>
              </p:ext>
            </p:extLst>
          </p:nvPr>
        </p:nvGraphicFramePr>
        <p:xfrm>
          <a:off x="899592" y="2509915"/>
          <a:ext cx="7416825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3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3071424423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Bachelor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Master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random sample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-,026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Stratification PPS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-,031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,001966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,0031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,0047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 in each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,023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,0025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,0047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,0027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525853"/>
                  </a:ext>
                </a:extLst>
              </a:tr>
            </a:tbl>
          </a:graphicData>
        </a:graphic>
      </p:graphicFrame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171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>
            <a:normAutofit/>
          </a:bodyPr>
          <a:lstStyle/>
          <a:p>
            <a:r>
              <a:rPr lang="en-US" sz="3600" dirty="0"/>
              <a:t>Back to the example: student grades at UU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399" y="1916832"/>
            <a:ext cx="428625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7596336" y="5589240"/>
            <a:ext cx="648072" cy="4320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3" y="2204864"/>
            <a:ext cx="5582403" cy="4653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62799" y="1162497"/>
            <a:ext cx="4392488" cy="4752528"/>
          </a:xfrm>
          <a:solidFill>
            <a:schemeClr val="bg1"/>
          </a:solidFill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2000" dirty="0"/>
              <a:t>Variance stratified sampling (PPS):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>
              <a:spcBef>
                <a:spcPts val="1800"/>
              </a:spcBef>
            </a:pPr>
            <a:r>
              <a:rPr lang="en-US" sz="2400" dirty="0"/>
              <a:t>With unequal sampling:</a:t>
            </a:r>
          </a:p>
          <a:p>
            <a:pPr lvl="1">
              <a:spcBef>
                <a:spcPts val="1800"/>
              </a:spcBef>
            </a:pPr>
            <a:r>
              <a:rPr lang="en-US" sz="2400" dirty="0"/>
              <a:t>need for including weights:</a:t>
            </a:r>
          </a:p>
          <a:p>
            <a:pPr lvl="2">
              <a:spcBef>
                <a:spcPts val="1800"/>
              </a:spcBef>
            </a:pPr>
            <a:r>
              <a:rPr lang="en-US" sz="2000" dirty="0"/>
              <a:t>700/500 = 1.4 for BA students</a:t>
            </a:r>
          </a:p>
          <a:p>
            <a:pPr lvl="2">
              <a:spcBef>
                <a:spcPts val="1800"/>
              </a:spcBef>
            </a:pPr>
            <a:r>
              <a:rPr lang="en-US" sz="2000" dirty="0"/>
              <a:t>300/500 = 0.6 for MA students</a:t>
            </a:r>
          </a:p>
          <a:p>
            <a:pPr>
              <a:spcBef>
                <a:spcPts val="1800"/>
              </a:spcBef>
            </a:pPr>
            <a:r>
              <a:rPr lang="en-US" sz="2200" dirty="0"/>
              <a:t>S²:</a:t>
            </a:r>
            <a:r>
              <a:rPr lang="en-US" dirty="0"/>
              <a:t> 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lvl="1">
              <a:spcBef>
                <a:spcPts val="1800"/>
              </a:spcBef>
            </a:pPr>
            <a:endParaRPr lang="en-US" sz="20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2799" y="2069232"/>
            <a:ext cx="428625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5255" y="5765762"/>
            <a:ext cx="4286250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041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have we done so far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Basics of survey error (TSE, bias, error)</a:t>
            </a:r>
          </a:p>
          <a:p>
            <a:r>
              <a:rPr lang="en-US" dirty="0"/>
              <a:t>Mean, variance, standard error, proportions</a:t>
            </a:r>
          </a:p>
          <a:p>
            <a:pPr lvl="1"/>
            <a:r>
              <a:rPr lang="en-US" dirty="0"/>
              <a:t>SRS sampling – with and without replacement</a:t>
            </a:r>
          </a:p>
          <a:p>
            <a:pPr lvl="1"/>
            <a:r>
              <a:rPr lang="en-US" dirty="0"/>
              <a:t>n-1</a:t>
            </a:r>
          </a:p>
          <a:p>
            <a:pPr lvl="1"/>
            <a:r>
              <a:rPr lang="en-US" dirty="0" err="1"/>
              <a:t>Fpc</a:t>
            </a:r>
            <a:endParaRPr lang="en-US" dirty="0"/>
          </a:p>
          <a:p>
            <a:r>
              <a:rPr lang="en-US" dirty="0"/>
              <a:t>R – survey and sampling packages</a:t>
            </a:r>
          </a:p>
          <a:p>
            <a:r>
              <a:rPr lang="en-US" dirty="0"/>
              <a:t>Sample size calculations for mean</a:t>
            </a:r>
          </a:p>
          <a:p>
            <a:pPr lvl="1"/>
            <a:r>
              <a:rPr lang="en-US" dirty="0"/>
              <a:t>For simple random sample</a:t>
            </a:r>
          </a:p>
          <a:p>
            <a:pPr lvl="1"/>
            <a:r>
              <a:rPr lang="en-US" dirty="0"/>
              <a:t>Given CV, margin of error, Confidence interval</a:t>
            </a:r>
          </a:p>
          <a:p>
            <a:pPr lvl="1"/>
            <a:r>
              <a:rPr lang="en-US" dirty="0"/>
              <a:t>Given alpha, Beta, population variance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11149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Unequal probabilities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556792"/>
            <a:ext cx="8229600" cy="453650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Population: 14000 BA, 6000 MA</a:t>
            </a:r>
          </a:p>
          <a:p>
            <a:pPr lvl="1"/>
            <a:r>
              <a:rPr lang="en-US" dirty="0"/>
              <a:t>Imagine we sample 500 students from each group</a:t>
            </a:r>
          </a:p>
          <a:p>
            <a:pPr lvl="2"/>
            <a:r>
              <a:rPr lang="en-US" dirty="0"/>
              <a:t>π(BA) = 500/14000 = .03571</a:t>
            </a:r>
          </a:p>
          <a:p>
            <a:pPr lvl="2"/>
            <a:r>
              <a:rPr lang="en-US" dirty="0"/>
              <a:t>π(MA) = 500/6000 = .0833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Need to use weights if we want to say about the total</a:t>
            </a:r>
          </a:p>
          <a:p>
            <a:pPr lvl="2"/>
            <a:r>
              <a:rPr lang="en-US" dirty="0" err="1"/>
              <a:t>Wt</a:t>
            </a:r>
            <a:r>
              <a:rPr lang="en-US" dirty="0"/>
              <a:t>(BA) = 1/.03571 = 28</a:t>
            </a:r>
          </a:p>
          <a:p>
            <a:pPr lvl="2"/>
            <a:r>
              <a:rPr lang="en-US" dirty="0" err="1"/>
              <a:t>Wt</a:t>
            </a:r>
            <a:r>
              <a:rPr lang="en-US" dirty="0"/>
              <a:t>(MA) = 1/.08333 = 12</a:t>
            </a:r>
          </a:p>
          <a:p>
            <a:pPr lvl="1"/>
            <a:r>
              <a:rPr lang="en-US" dirty="0"/>
              <a:t>Or scaled weights</a:t>
            </a:r>
          </a:p>
          <a:p>
            <a:pPr lvl="2"/>
            <a:r>
              <a:rPr lang="en-US" dirty="0" err="1"/>
              <a:t>Ws</a:t>
            </a:r>
            <a:r>
              <a:rPr lang="en-US" dirty="0"/>
              <a:t>(BA) = 28/20 = 1.40</a:t>
            </a:r>
          </a:p>
          <a:p>
            <a:pPr lvl="2"/>
            <a:r>
              <a:rPr lang="en-US" dirty="0" err="1"/>
              <a:t>Ws</a:t>
            </a:r>
            <a:r>
              <a:rPr lang="en-US" dirty="0"/>
              <a:t>(MA) = 12/20 = 0.60</a:t>
            </a:r>
          </a:p>
          <a:p>
            <a:pPr lvl="3"/>
            <a:r>
              <a:rPr lang="en-US" sz="1900" dirty="0" err="1"/>
              <a:t>Ws</a:t>
            </a:r>
            <a:r>
              <a:rPr lang="en-US" sz="1900" dirty="0"/>
              <a:t>: scaled weights, </a:t>
            </a:r>
            <a:r>
              <a:rPr lang="en-US" sz="1900" dirty="0" err="1"/>
              <a:t>Wt</a:t>
            </a:r>
            <a:r>
              <a:rPr lang="en-US" sz="1900" dirty="0"/>
              <a:t>: total weights</a:t>
            </a:r>
          </a:p>
          <a:p>
            <a:pPr lvl="1"/>
            <a:endParaRPr lang="en-US" dirty="0"/>
          </a:p>
          <a:p>
            <a:r>
              <a:rPr lang="en-US" dirty="0"/>
              <a:t>So, how can we optimize sample size across strata?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39229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allocation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large should samples within strata be so that s.e. for population is minimized?</a:t>
            </a:r>
          </a:p>
          <a:p>
            <a:r>
              <a:rPr lang="en-US" dirty="0" err="1"/>
              <a:t>Neyman</a:t>
            </a:r>
            <a:r>
              <a:rPr lang="en-US" dirty="0"/>
              <a:t> allocation:</a:t>
            </a:r>
          </a:p>
          <a:p>
            <a:pPr lvl="1"/>
            <a:r>
              <a:rPr lang="en-US" dirty="0" err="1"/>
              <a:t>N</a:t>
            </a:r>
            <a:r>
              <a:rPr lang="en-US" baseline="-25000" dirty="0" err="1"/>
              <a:t>h</a:t>
            </a:r>
            <a:r>
              <a:rPr lang="en-US" dirty="0"/>
              <a:t> = sample size stratum</a:t>
            </a:r>
          </a:p>
          <a:p>
            <a:pPr lvl="1"/>
            <a:r>
              <a:rPr lang="en-US" dirty="0" err="1"/>
              <a:t>S</a:t>
            </a:r>
            <a:r>
              <a:rPr lang="en-US" baseline="-25000" dirty="0" err="1"/>
              <a:t>h</a:t>
            </a:r>
            <a:r>
              <a:rPr lang="en-US" dirty="0"/>
              <a:t> = variance in stratum</a:t>
            </a:r>
          </a:p>
          <a:p>
            <a:r>
              <a:rPr lang="en-US" dirty="0"/>
              <a:t>Needed?</a:t>
            </a:r>
          </a:p>
          <a:p>
            <a:pPr lvl="1"/>
            <a:r>
              <a:rPr lang="en-US" dirty="0" err="1"/>
              <a:t>N</a:t>
            </a:r>
            <a:r>
              <a:rPr lang="en-US" baseline="-25000" dirty="0" err="1"/>
              <a:t>l</a:t>
            </a:r>
            <a:r>
              <a:rPr lang="en-US" baseline="-25000" dirty="0"/>
              <a:t> </a:t>
            </a:r>
            <a:r>
              <a:rPr lang="en-US" dirty="0"/>
              <a:t>= Population variance (!): </a:t>
            </a:r>
          </a:p>
          <a:p>
            <a:pPr lvl="1"/>
            <a:r>
              <a:rPr lang="en-US" dirty="0" err="1"/>
              <a:t>S</a:t>
            </a:r>
            <a:r>
              <a:rPr lang="en-US" baseline="-25000" dirty="0" err="1"/>
              <a:t>l</a:t>
            </a:r>
            <a:r>
              <a:rPr lang="en-US" dirty="0"/>
              <a:t> = Stratum variances</a:t>
            </a:r>
          </a:p>
          <a:p>
            <a:r>
              <a:rPr lang="en-US" dirty="0"/>
              <a:t>Often costs are included (more complicated)</a:t>
            </a:r>
            <a:endParaRPr lang="nl-NL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2636912"/>
            <a:ext cx="3204761" cy="122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037658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Optimal allocation: example</a:t>
            </a:r>
            <a:endParaRPr lang="nl-NL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412776"/>
            <a:ext cx="3204761" cy="122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567333"/>
            <a:ext cx="8229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Neyman allocation:</a:t>
            </a:r>
          </a:p>
          <a:p>
            <a:pPr lvl="1"/>
            <a:r>
              <a:rPr lang="en-US" dirty="0" err="1"/>
              <a:t>Nh</a:t>
            </a:r>
            <a:r>
              <a:rPr lang="en-US" dirty="0"/>
              <a:t> = sample size stratum</a:t>
            </a:r>
          </a:p>
          <a:p>
            <a:pPr lvl="1"/>
            <a:r>
              <a:rPr lang="en-US" dirty="0" err="1"/>
              <a:t>Sh</a:t>
            </a:r>
            <a:r>
              <a:rPr lang="en-US" dirty="0"/>
              <a:t> = variance in stratum</a:t>
            </a:r>
          </a:p>
          <a:p>
            <a:r>
              <a:rPr lang="en-US" dirty="0"/>
              <a:t>Population variance: </a:t>
            </a:r>
            <a:r>
              <a:rPr lang="en-US" dirty="0">
                <a:solidFill>
                  <a:srgbClr val="FF0000"/>
                </a:solidFill>
              </a:rPr>
              <a:t>2,20</a:t>
            </a:r>
          </a:p>
          <a:p>
            <a:r>
              <a:rPr lang="en-US" dirty="0"/>
              <a:t>Stratum variances   : </a:t>
            </a:r>
            <a:r>
              <a:rPr lang="en-US" dirty="0">
                <a:solidFill>
                  <a:srgbClr val="FF0000"/>
                </a:solidFill>
              </a:rPr>
              <a:t>2,36 and 1,49</a:t>
            </a:r>
          </a:p>
          <a:p>
            <a:endParaRPr lang="en-US" dirty="0"/>
          </a:p>
          <a:p>
            <a:r>
              <a:rPr lang="en-US" dirty="0"/>
              <a:t>Nh = (6000*1,49)/(20000*2,20)</a:t>
            </a:r>
          </a:p>
          <a:p>
            <a:endParaRPr lang="en-US" dirty="0"/>
          </a:p>
          <a:p>
            <a:r>
              <a:rPr lang="nl-NL" dirty="0"/>
              <a:t>= (8940/44000)*1000 = </a:t>
            </a:r>
            <a:r>
              <a:rPr lang="nl-NL" dirty="0">
                <a:solidFill>
                  <a:srgbClr val="FF0000"/>
                </a:solidFill>
              </a:rPr>
              <a:t>203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4539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allocation to strata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/>
          </a:bodyPr>
          <a:lstStyle/>
          <a:p>
            <a:r>
              <a:rPr lang="en-US" dirty="0"/>
              <a:t>Size=1000</a:t>
            </a:r>
          </a:p>
          <a:p>
            <a:pPr lvl="1"/>
            <a:r>
              <a:rPr lang="en-US" dirty="0"/>
              <a:t>797 BA students, 203 Ma students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70AD7C7-127A-4A25-AA85-BF304E4E0D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023674"/>
              </p:ext>
            </p:extLst>
          </p:nvPr>
        </p:nvGraphicFramePr>
        <p:xfrm>
          <a:off x="683568" y="2996952"/>
          <a:ext cx="7416825" cy="321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33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3071424423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336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Bachelor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Var(mean) Master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random sample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-,026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,0021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Stratification equal</a:t>
                      </a:r>
                      <a:r>
                        <a:rPr lang="en-US" baseline="0" dirty="0"/>
                        <a:t> probabilities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-,031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,001966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,0031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,0047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500 in each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,023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,0025</a:t>
                      </a:r>
                      <a:endParaRPr lang="nl-NL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,0047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,0027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525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Neyman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,087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,001932</a:t>
                      </a:r>
                      <a:endParaRPr lang="nl-N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,0027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,0071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4342675"/>
                  </a:ext>
                </a:extLst>
              </a:tr>
            </a:tbl>
          </a:graphicData>
        </a:graphic>
      </p:graphicFrame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8436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Optimal allocation to strata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Unequal selection probabilities</a:t>
            </a:r>
          </a:p>
          <a:p>
            <a:pPr lvl="1"/>
            <a:r>
              <a:rPr lang="en-US" dirty="0"/>
              <a:t>797 BA students, 203 Ma students</a:t>
            </a:r>
          </a:p>
          <a:p>
            <a:pPr lvl="1"/>
            <a:r>
              <a:rPr lang="en-US" dirty="0"/>
              <a:t>D</a:t>
            </a:r>
            <a:r>
              <a:rPr lang="en-US" baseline="-25000" dirty="0"/>
              <a:t>eft</a:t>
            </a:r>
            <a:r>
              <a:rPr lang="en-US" dirty="0"/>
              <a:t> = .01932/ ,0021 = .92</a:t>
            </a:r>
          </a:p>
          <a:p>
            <a:pPr lvl="1"/>
            <a:r>
              <a:rPr lang="en-US" dirty="0" err="1">
                <a:solidFill>
                  <a:srgbClr val="FF0000"/>
                </a:solidFill>
              </a:rPr>
              <a:t>n</a:t>
            </a:r>
            <a:r>
              <a:rPr lang="en-US" baseline="-25000" dirty="0" err="1">
                <a:solidFill>
                  <a:srgbClr val="FF0000"/>
                </a:solidFill>
              </a:rPr>
              <a:t>eff</a:t>
            </a:r>
            <a:r>
              <a:rPr lang="en-US" dirty="0">
                <a:solidFill>
                  <a:srgbClr val="FF0000"/>
                </a:solidFill>
              </a:rPr>
              <a:t>= 1000/.92</a:t>
            </a:r>
            <a:r>
              <a:rPr lang="en-US" baseline="30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= 1181</a:t>
            </a:r>
          </a:p>
          <a:p>
            <a:r>
              <a:rPr lang="en-US" dirty="0"/>
              <a:t>In words: we optimize stratification when:</a:t>
            </a:r>
          </a:p>
          <a:p>
            <a:pPr lvl="1"/>
            <a:r>
              <a:rPr lang="en-US" dirty="0"/>
              <a:t>The stratum accounts for a large part of the population </a:t>
            </a:r>
          </a:p>
          <a:p>
            <a:pPr lvl="2"/>
            <a:r>
              <a:rPr lang="en-US" dirty="0"/>
              <a:t>BA = 0.7, MA= 0.3</a:t>
            </a:r>
          </a:p>
          <a:p>
            <a:pPr lvl="1"/>
            <a:r>
              <a:rPr lang="en-US" dirty="0"/>
              <a:t>The variance within the stratum is large; we sample more heavily to compensate </a:t>
            </a:r>
          </a:p>
          <a:p>
            <a:pPr lvl="2"/>
            <a:r>
              <a:rPr lang="en-US" dirty="0"/>
              <a:t>variance BA:2.36, Variance MA: 1.49</a:t>
            </a:r>
          </a:p>
          <a:p>
            <a:pPr lvl="1"/>
            <a:r>
              <a:rPr lang="en-US" dirty="0"/>
              <a:t>-&gt; leads to </a:t>
            </a:r>
            <a:r>
              <a:rPr lang="en-US" dirty="0">
                <a:solidFill>
                  <a:srgbClr val="FF0000"/>
                </a:solidFill>
              </a:rPr>
              <a:t>797 BA students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161125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Bringing NR in (more in week 44)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often oversample from specific groups</a:t>
            </a:r>
          </a:p>
          <a:p>
            <a:pPr lvl="1"/>
            <a:r>
              <a:rPr lang="en-US" dirty="0"/>
              <a:t>Nonresponse</a:t>
            </a:r>
          </a:p>
          <a:p>
            <a:pPr lvl="1"/>
            <a:r>
              <a:rPr lang="en-US" dirty="0"/>
              <a:t>Imagine: </a:t>
            </a:r>
          </a:p>
          <a:p>
            <a:pPr lvl="2"/>
            <a:r>
              <a:rPr lang="en-US" dirty="0"/>
              <a:t>Response rate of 50% among BA students</a:t>
            </a:r>
          </a:p>
          <a:p>
            <a:pPr lvl="2"/>
            <a:r>
              <a:rPr lang="en-US" dirty="0"/>
              <a:t>And 20% among Ma students</a:t>
            </a:r>
          </a:p>
          <a:p>
            <a:pPr lvl="1"/>
            <a:r>
              <a:rPr lang="en-US" dirty="0"/>
              <a:t>Achieved sample = 399 BA , </a:t>
            </a:r>
            <a:r>
              <a:rPr lang="en-US" dirty="0">
                <a:solidFill>
                  <a:srgbClr val="FF0000"/>
                </a:solidFill>
              </a:rPr>
              <a:t>40 MA </a:t>
            </a:r>
            <a:r>
              <a:rPr lang="en-US" dirty="0"/>
              <a:t>students</a:t>
            </a:r>
          </a:p>
          <a:p>
            <a:pPr lvl="2"/>
            <a:r>
              <a:rPr lang="en-US" dirty="0"/>
              <a:t>We can correct by using Nonresponse weights, but this is inefficient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2908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Should we actually stratify on Ba/MA?</a:t>
            </a:r>
            <a:endParaRPr lang="nl-NL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3" y="2204864"/>
            <a:ext cx="5582403" cy="4653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Inhaltsplatzhalter 2"/>
          <p:cNvSpPr>
            <a:spLocks noGrp="1"/>
          </p:cNvSpPr>
          <p:nvPr>
            <p:ph idx="1"/>
          </p:nvPr>
        </p:nvSpPr>
        <p:spPr>
          <a:xfrm>
            <a:off x="4572000" y="1484784"/>
            <a:ext cx="4392488" cy="4752528"/>
          </a:xfrm>
          <a:solidFill>
            <a:schemeClr val="bg1"/>
          </a:solidFill>
        </p:spPr>
        <p:txBody>
          <a:bodyPr>
            <a:normAutofit/>
          </a:bodyPr>
          <a:lstStyle/>
          <a:p>
            <a:pPr>
              <a:spcBef>
                <a:spcPts val="600"/>
              </a:spcBef>
            </a:pPr>
            <a:r>
              <a:rPr lang="en-US" sz="2400" dirty="0"/>
              <a:t>What variable to stratify on?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BA/MA, Faculties, </a:t>
            </a:r>
            <a:r>
              <a:rPr lang="en-US" sz="2000" dirty="0" err="1"/>
              <a:t>Programme</a:t>
            </a:r>
            <a:endParaRPr lang="en-US" sz="2000" dirty="0"/>
          </a:p>
          <a:p>
            <a:pPr lvl="2">
              <a:spcBef>
                <a:spcPts val="600"/>
              </a:spcBef>
            </a:pPr>
            <a:r>
              <a:rPr lang="en-US" sz="1600" dirty="0"/>
              <a:t>Social science, humanities, etc.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Gender, Age, living in Utrecht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Member of student union</a:t>
            </a:r>
          </a:p>
          <a:p>
            <a:pPr lvl="1">
              <a:spcBef>
                <a:spcPts val="600"/>
              </a:spcBef>
            </a:pPr>
            <a:r>
              <a:rPr lang="en-US" sz="2000" dirty="0"/>
              <a:t>Etc.</a:t>
            </a:r>
          </a:p>
          <a:p>
            <a:pPr>
              <a:spcBef>
                <a:spcPts val="600"/>
              </a:spcBef>
            </a:pPr>
            <a:r>
              <a:rPr lang="en-US" sz="2400" dirty="0"/>
              <a:t>We can stratify on multiple variables</a:t>
            </a:r>
          </a:p>
          <a:p>
            <a:pPr>
              <a:spcBef>
                <a:spcPts val="600"/>
              </a:spcBef>
            </a:pPr>
            <a:r>
              <a:rPr lang="en-US" sz="2400" dirty="0"/>
              <a:t>Survey mode:</a:t>
            </a:r>
          </a:p>
          <a:p>
            <a:pPr lvl="1">
              <a:spcBef>
                <a:spcPts val="600"/>
              </a:spcBef>
            </a:pPr>
            <a:r>
              <a:rPr lang="en-US" sz="1600" dirty="0"/>
              <a:t>E-mail: stratification easy</a:t>
            </a:r>
          </a:p>
          <a:p>
            <a:pPr lvl="1">
              <a:spcBef>
                <a:spcPts val="600"/>
              </a:spcBef>
            </a:pPr>
            <a:r>
              <a:rPr lang="en-US" sz="1600" dirty="0"/>
              <a:t>Face-to-face: costs! </a:t>
            </a:r>
          </a:p>
          <a:p>
            <a:pPr lvl="2">
              <a:spcBef>
                <a:spcPts val="600"/>
              </a:spcBef>
            </a:pPr>
            <a:r>
              <a:rPr lang="en-US" sz="1200" dirty="0"/>
              <a:t>Cluster sampling?</a:t>
            </a:r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pPr lvl="1">
              <a:spcBef>
                <a:spcPts val="1800"/>
              </a:spcBef>
            </a:pPr>
            <a:endParaRPr lang="en-US" sz="2000" dirty="0"/>
          </a:p>
          <a:p>
            <a:pPr marL="0" indent="0">
              <a:spcBef>
                <a:spcPts val="1800"/>
              </a:spcBef>
              <a:buNone/>
            </a:pP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003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1.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Draw </a:t>
            </a:r>
            <a:r>
              <a:rPr lang="nl-NL" dirty="0" err="1"/>
              <a:t>and</a:t>
            </a:r>
            <a:r>
              <a:rPr lang="nl-NL" dirty="0"/>
              <a:t> analyse a </a:t>
            </a:r>
            <a:r>
              <a:rPr lang="nl-NL" dirty="0" err="1"/>
              <a:t>stratified</a:t>
            </a:r>
            <a:r>
              <a:rPr lang="nl-NL" dirty="0"/>
              <a:t> sample </a:t>
            </a:r>
            <a:r>
              <a:rPr lang="nl-NL" dirty="0" err="1"/>
              <a:t>from</a:t>
            </a:r>
            <a:r>
              <a:rPr lang="nl-NL" dirty="0"/>
              <a:t> a </a:t>
            </a:r>
            <a:r>
              <a:rPr lang="nl-NL" dirty="0" err="1"/>
              <a:t>simplified</a:t>
            </a:r>
            <a:r>
              <a:rPr lang="nl-NL" dirty="0"/>
              <a:t> dataset</a:t>
            </a:r>
          </a:p>
          <a:p>
            <a:pPr lvl="1"/>
            <a:r>
              <a:rPr lang="nl-NL" dirty="0"/>
              <a:t>Understand </a:t>
            </a:r>
            <a:r>
              <a:rPr lang="nl-NL" dirty="0" err="1"/>
              <a:t>the</a:t>
            </a:r>
            <a:r>
              <a:rPr lang="nl-NL" dirty="0"/>
              <a:t> basic R code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specifying</a:t>
            </a:r>
            <a:r>
              <a:rPr lang="nl-NL" dirty="0"/>
              <a:t> </a:t>
            </a:r>
            <a:r>
              <a:rPr lang="nl-NL" b="1" dirty="0" err="1"/>
              <a:t>stratified</a:t>
            </a:r>
            <a:r>
              <a:rPr lang="nl-NL" b="1" dirty="0"/>
              <a:t> </a:t>
            </a:r>
            <a:r>
              <a:rPr lang="nl-NL" dirty="0"/>
              <a:t>survey design object</a:t>
            </a:r>
          </a:p>
          <a:p>
            <a:pPr lvl="1"/>
            <a:r>
              <a:rPr lang="nl-NL" dirty="0" err="1"/>
              <a:t>Which</a:t>
            </a:r>
            <a:r>
              <a:rPr lang="nl-NL" dirty="0"/>
              <a:t> </a:t>
            </a:r>
            <a:r>
              <a:rPr lang="nl-NL" dirty="0" err="1"/>
              <a:t>variable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stratify</a:t>
            </a:r>
            <a:r>
              <a:rPr lang="nl-NL" dirty="0"/>
              <a:t> on?</a:t>
            </a:r>
          </a:p>
          <a:p>
            <a:r>
              <a:rPr lang="nl-NL" dirty="0"/>
              <a:t>See Class </a:t>
            </a:r>
            <a:r>
              <a:rPr lang="nl-NL" dirty="0" err="1"/>
              <a:t>exercise</a:t>
            </a:r>
            <a:r>
              <a:rPr lang="nl-NL" dirty="0"/>
              <a:t> document (Blackboard)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938281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in clusters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if we don’t use e-mail?</a:t>
            </a:r>
          </a:p>
          <a:p>
            <a:pPr lvl="1"/>
            <a:r>
              <a:rPr lang="en-US" dirty="0"/>
              <a:t>Cost per case: € 0,50</a:t>
            </a:r>
          </a:p>
          <a:p>
            <a:r>
              <a:rPr lang="en-US" dirty="0"/>
              <a:t>But face-to-face</a:t>
            </a:r>
          </a:p>
          <a:p>
            <a:pPr lvl="1"/>
            <a:r>
              <a:rPr lang="en-US" dirty="0"/>
              <a:t>Costs per </a:t>
            </a:r>
            <a:r>
              <a:rPr lang="en-US" dirty="0" err="1"/>
              <a:t>programme</a:t>
            </a:r>
            <a:r>
              <a:rPr lang="en-US" dirty="0"/>
              <a:t>: € 50,-</a:t>
            </a:r>
          </a:p>
          <a:p>
            <a:pPr lvl="1"/>
            <a:r>
              <a:rPr lang="en-US" dirty="0"/>
              <a:t>Costs per case: €10,-</a:t>
            </a:r>
          </a:p>
          <a:p>
            <a:endParaRPr lang="en-US" dirty="0"/>
          </a:p>
          <a:p>
            <a:r>
              <a:rPr lang="en-US" dirty="0"/>
              <a:t>Households, businesses</a:t>
            </a:r>
          </a:p>
          <a:p>
            <a:r>
              <a:rPr lang="en-US" dirty="0"/>
              <a:t>Hospitals, schools</a:t>
            </a:r>
          </a:p>
          <a:p>
            <a:r>
              <a:rPr lang="en-US" dirty="0"/>
              <a:t>Towns!</a:t>
            </a:r>
          </a:p>
          <a:p>
            <a:pPr lvl="1"/>
            <a:endParaRPr lang="nl-NL" dirty="0"/>
          </a:p>
        </p:txBody>
      </p:sp>
      <p:pic>
        <p:nvPicPr>
          <p:cNvPr id="1026" name="Picture 2" descr="weden Map | Map of Sweden - AnnaMap.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1282534"/>
            <a:ext cx="2699792" cy="5577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038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Terminology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nl-NL" dirty="0" err="1"/>
              <a:t>Primary</a:t>
            </a:r>
            <a:r>
              <a:rPr lang="nl-NL" dirty="0"/>
              <a:t> sampling units (</a:t>
            </a:r>
            <a:r>
              <a:rPr lang="nl-NL" dirty="0" err="1"/>
              <a:t>psu</a:t>
            </a:r>
            <a:r>
              <a:rPr lang="nl-NL" dirty="0"/>
              <a:t>)</a:t>
            </a:r>
          </a:p>
          <a:p>
            <a:r>
              <a:rPr lang="nl-NL" dirty="0"/>
              <a:t>Clusters</a:t>
            </a:r>
          </a:p>
          <a:p>
            <a:r>
              <a:rPr lang="nl-NL" dirty="0" err="1"/>
              <a:t>Secondary</a:t>
            </a:r>
            <a:r>
              <a:rPr lang="nl-NL" dirty="0"/>
              <a:t> sampling units (</a:t>
            </a:r>
            <a:r>
              <a:rPr lang="nl-NL" dirty="0" err="1"/>
              <a:t>ssu</a:t>
            </a:r>
            <a:r>
              <a:rPr lang="nl-NL" dirty="0"/>
              <a:t>)</a:t>
            </a:r>
          </a:p>
          <a:p>
            <a:r>
              <a:rPr lang="nl-NL" dirty="0"/>
              <a:t>Intra-Cluster(Class) </a:t>
            </a:r>
            <a:r>
              <a:rPr lang="nl-NL" dirty="0" err="1"/>
              <a:t>Correlation</a:t>
            </a:r>
            <a:r>
              <a:rPr lang="nl-NL" dirty="0"/>
              <a:t> </a:t>
            </a:r>
            <a:r>
              <a:rPr lang="nl-NL" dirty="0" err="1"/>
              <a:t>Coefficient</a:t>
            </a:r>
            <a:r>
              <a:rPr lang="nl-NL" dirty="0"/>
              <a:t> (ICC)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/>
              <a:t>One</a:t>
            </a:r>
            <a:r>
              <a:rPr lang="nl-NL" dirty="0"/>
              <a:t>-stage sample: </a:t>
            </a:r>
            <a:r>
              <a:rPr lang="nl-NL" dirty="0" err="1"/>
              <a:t>whole</a:t>
            </a:r>
            <a:r>
              <a:rPr lang="nl-NL" dirty="0"/>
              <a:t> cluster </a:t>
            </a:r>
            <a:r>
              <a:rPr lang="nl-NL" dirty="0" err="1"/>
              <a:t>interviewed</a:t>
            </a:r>
            <a:endParaRPr lang="nl-NL" dirty="0"/>
          </a:p>
          <a:p>
            <a:r>
              <a:rPr lang="nl-NL" dirty="0" err="1"/>
              <a:t>Two</a:t>
            </a:r>
            <a:r>
              <a:rPr lang="nl-NL" dirty="0"/>
              <a:t>-stage sample: </a:t>
            </a:r>
            <a:r>
              <a:rPr lang="nl-NL" dirty="0" err="1"/>
              <a:t>further</a:t>
            </a:r>
            <a:r>
              <a:rPr lang="nl-NL" dirty="0"/>
              <a:t> sampling </a:t>
            </a:r>
            <a:r>
              <a:rPr lang="nl-NL" dirty="0" err="1"/>
              <a:t>within</a:t>
            </a:r>
            <a:r>
              <a:rPr lang="nl-NL" dirty="0"/>
              <a:t> clusters</a:t>
            </a:r>
          </a:p>
          <a:p>
            <a:r>
              <a:rPr lang="nl-NL" dirty="0"/>
              <a:t>Ratio </a:t>
            </a:r>
            <a:r>
              <a:rPr lang="nl-NL" dirty="0" err="1"/>
              <a:t>estimation</a:t>
            </a:r>
            <a:r>
              <a:rPr lang="nl-NL" dirty="0"/>
              <a:t> </a:t>
            </a:r>
            <a:r>
              <a:rPr lang="nl-NL" dirty="0">
                <a:solidFill>
                  <a:srgbClr val="FF0000"/>
                </a:solidFill>
              </a:rPr>
              <a:t>(week 42)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40642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will</a:t>
            </a:r>
            <a:r>
              <a:rPr lang="nl-NL" dirty="0"/>
              <a:t> we do </a:t>
            </a:r>
            <a:r>
              <a:rPr lang="nl-NL" dirty="0" err="1"/>
              <a:t>today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Discuss</a:t>
            </a:r>
            <a:r>
              <a:rPr lang="nl-NL" dirty="0"/>
              <a:t> THE week 39 in </a:t>
            </a:r>
            <a:r>
              <a:rPr lang="nl-NL" dirty="0" err="1"/>
              <a:t>groups</a:t>
            </a:r>
            <a:endParaRPr lang="nl-NL" dirty="0"/>
          </a:p>
          <a:p>
            <a:pPr lvl="1"/>
            <a:r>
              <a:rPr lang="nl-NL" dirty="0" err="1"/>
              <a:t>Questions</a:t>
            </a:r>
            <a:r>
              <a:rPr lang="nl-NL" dirty="0"/>
              <a:t>, issues?</a:t>
            </a:r>
          </a:p>
          <a:p>
            <a:r>
              <a:rPr lang="nl-NL" dirty="0" err="1"/>
              <a:t>Lecture</a:t>
            </a:r>
            <a:r>
              <a:rPr lang="nl-NL" dirty="0"/>
              <a:t> on </a:t>
            </a:r>
            <a:r>
              <a:rPr lang="nl-NL" dirty="0" err="1"/>
              <a:t>stratification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clustering</a:t>
            </a:r>
          </a:p>
          <a:p>
            <a:pPr lvl="1"/>
            <a:r>
              <a:rPr lang="nl-NL" dirty="0" err="1"/>
              <a:t>Stratification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clustering: </a:t>
            </a:r>
            <a:r>
              <a:rPr lang="nl-NL" dirty="0" err="1"/>
              <a:t>why</a:t>
            </a:r>
            <a:r>
              <a:rPr lang="nl-NL" dirty="0"/>
              <a:t>?</a:t>
            </a:r>
          </a:p>
          <a:p>
            <a:pPr lvl="1"/>
            <a:r>
              <a:rPr lang="nl-NL" dirty="0" err="1"/>
              <a:t>Variance</a:t>
            </a:r>
            <a:r>
              <a:rPr lang="nl-NL" dirty="0"/>
              <a:t> </a:t>
            </a:r>
            <a:r>
              <a:rPr lang="nl-NL" dirty="0" err="1"/>
              <a:t>estimation</a:t>
            </a:r>
            <a:r>
              <a:rPr lang="nl-NL" dirty="0"/>
              <a:t>, design </a:t>
            </a:r>
            <a:r>
              <a:rPr lang="nl-NL" dirty="0" err="1"/>
              <a:t>effects</a:t>
            </a:r>
            <a:endParaRPr lang="nl-NL" dirty="0"/>
          </a:p>
          <a:p>
            <a:r>
              <a:rPr lang="nl-NL" dirty="0"/>
              <a:t>2 short class </a:t>
            </a:r>
            <a:r>
              <a:rPr lang="nl-NL" dirty="0" err="1"/>
              <a:t>exercises</a:t>
            </a:r>
            <a:endParaRPr lang="nl-NL" dirty="0"/>
          </a:p>
          <a:p>
            <a:pPr lvl="1"/>
            <a:r>
              <a:rPr lang="nl-NL" dirty="0"/>
              <a:t>Set up </a:t>
            </a:r>
            <a:r>
              <a:rPr lang="nl-NL" dirty="0" err="1"/>
              <a:t>svydesign</a:t>
            </a:r>
            <a:r>
              <a:rPr lang="nl-NL" dirty="0"/>
              <a:t> </a:t>
            </a:r>
            <a:r>
              <a:rPr lang="nl-NL" dirty="0" err="1"/>
              <a:t>objects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071201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/>
              <a:t>Example</a:t>
            </a:r>
            <a:r>
              <a:rPr lang="nl-NL" dirty="0"/>
              <a:t> </a:t>
            </a:r>
            <a:r>
              <a:rPr lang="mr-IN" dirty="0"/>
              <a:t>–</a:t>
            </a:r>
            <a:r>
              <a:rPr lang="nl-NL" dirty="0"/>
              <a:t> 150 </a:t>
            </a:r>
            <a:r>
              <a:rPr lang="nl-NL" dirty="0" err="1"/>
              <a:t>programmes</a:t>
            </a:r>
            <a:r>
              <a:rPr lang="nl-NL" dirty="0"/>
              <a:t> (Ba/MA)</a:t>
            </a:r>
            <a:br>
              <a:rPr lang="nl-NL" dirty="0"/>
            </a:br>
            <a:r>
              <a:rPr lang="nl-NL" dirty="0" err="1">
                <a:solidFill>
                  <a:schemeClr val="bg1">
                    <a:lumMod val="75000"/>
                  </a:schemeClr>
                </a:solidFill>
              </a:rPr>
              <a:t>simulated</a:t>
            </a:r>
            <a:r>
              <a:rPr lang="nl-NL" dirty="0">
                <a:solidFill>
                  <a:schemeClr val="bg1">
                    <a:lumMod val="75000"/>
                  </a:schemeClr>
                </a:solidFill>
              </a:rPr>
              <a:t> data</a:t>
            </a: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045664"/>
            <a:ext cx="6588578" cy="407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5984748" y="2125266"/>
            <a:ext cx="283572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 charset="0"/>
              <a:buChar char="•"/>
            </a:pPr>
            <a:r>
              <a:rPr lang="nl-NL" dirty="0"/>
              <a:t>Student </a:t>
            </a:r>
            <a:r>
              <a:rPr lang="nl-NL" dirty="0" err="1"/>
              <a:t>grades</a:t>
            </a:r>
            <a:r>
              <a:rPr lang="nl-NL" dirty="0"/>
              <a:t> (y)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/>
              <a:t>200 </a:t>
            </a:r>
            <a:r>
              <a:rPr lang="nl-NL" dirty="0" err="1"/>
              <a:t>programmes</a:t>
            </a:r>
            <a:r>
              <a:rPr lang="nl-NL" dirty="0"/>
              <a:t> (x)</a:t>
            </a:r>
          </a:p>
          <a:p>
            <a:pPr marL="557213" lvl="1" indent="-214313">
              <a:buFontTx/>
              <a:buChar char="-"/>
            </a:pPr>
            <a:r>
              <a:rPr lang="nl-NL" dirty="0"/>
              <a:t>50 BA, n=280 </a:t>
            </a:r>
            <a:r>
              <a:rPr lang="nl-NL" dirty="0" err="1"/>
              <a:t>each</a:t>
            </a:r>
            <a:endParaRPr lang="nl-NL" dirty="0"/>
          </a:p>
          <a:p>
            <a:pPr marL="557213" lvl="1" indent="-214313">
              <a:buFontTx/>
              <a:buChar char="-"/>
            </a:pPr>
            <a:r>
              <a:rPr lang="nl-NL" dirty="0"/>
              <a:t>150 MA, n=40 </a:t>
            </a:r>
            <a:r>
              <a:rPr lang="nl-NL" dirty="0" err="1"/>
              <a:t>each</a:t>
            </a:r>
            <a:endParaRPr lang="nl-NL" dirty="0"/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mean</a:t>
            </a:r>
            <a:r>
              <a:rPr lang="nl-NL" dirty="0"/>
              <a:t>: 6.52</a:t>
            </a:r>
          </a:p>
          <a:p>
            <a:pPr marL="257175" indent="-257175">
              <a:buFont typeface="Arial" charset="0"/>
              <a:buChar char="•"/>
            </a:pPr>
            <a:endParaRPr lang="nl-NL" dirty="0"/>
          </a:p>
          <a:p>
            <a:pPr marL="257175" indent="-257175">
              <a:buFont typeface="Arial" charset="0"/>
              <a:buChar char="•"/>
            </a:pPr>
            <a:r>
              <a:rPr lang="nl-NL" dirty="0">
                <a:solidFill>
                  <a:srgbClr val="FF0000"/>
                </a:solidFill>
              </a:rPr>
              <a:t>R-code is </a:t>
            </a:r>
            <a:r>
              <a:rPr lang="nl-NL" dirty="0" err="1">
                <a:solidFill>
                  <a:srgbClr val="FF0000"/>
                </a:solidFill>
              </a:rPr>
              <a:t>available</a:t>
            </a:r>
            <a:r>
              <a:rPr lang="nl-NL" dirty="0">
                <a:solidFill>
                  <a:srgbClr val="FF0000"/>
                </a:solidFill>
              </a:rPr>
              <a:t> on Blackboard</a:t>
            </a:r>
          </a:p>
          <a:p>
            <a:pPr marL="257175" indent="-257175">
              <a:buFont typeface="Arial" charset="0"/>
              <a:buChar char="•"/>
            </a:pPr>
            <a:endParaRPr lang="nl-NL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40724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Cluster sampling </a:t>
            </a:r>
            <a:r>
              <a:rPr lang="mr-IN" dirty="0"/>
              <a:t>–</a:t>
            </a:r>
            <a:r>
              <a:rPr lang="nl-NL" dirty="0"/>
              <a:t> </a:t>
            </a:r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how</a:t>
            </a:r>
            <a:r>
              <a:rPr lang="nl-NL" dirty="0"/>
              <a:t> 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How?</a:t>
            </a:r>
          </a:p>
          <a:p>
            <a:pPr lvl="1"/>
            <a:r>
              <a:rPr lang="nl-NL" dirty="0" err="1"/>
              <a:t>One</a:t>
            </a:r>
            <a:r>
              <a:rPr lang="nl-NL" dirty="0"/>
              <a:t>-stage: </a:t>
            </a:r>
            <a:r>
              <a:rPr lang="nl-NL" dirty="0" err="1"/>
              <a:t>ask</a:t>
            </a:r>
            <a:r>
              <a:rPr lang="nl-NL" dirty="0"/>
              <a:t> </a:t>
            </a:r>
            <a:r>
              <a:rPr lang="nl-NL" dirty="0" err="1"/>
              <a:t>everyone</a:t>
            </a:r>
            <a:r>
              <a:rPr lang="nl-NL" dirty="0"/>
              <a:t> in cluster </a:t>
            </a:r>
          </a:p>
          <a:p>
            <a:pPr lvl="2"/>
            <a:r>
              <a:rPr lang="nl-NL" dirty="0" err="1"/>
              <a:t>Educational</a:t>
            </a:r>
            <a:r>
              <a:rPr lang="nl-NL" dirty="0"/>
              <a:t> </a:t>
            </a:r>
            <a:r>
              <a:rPr lang="nl-NL" dirty="0" err="1"/>
              <a:t>surveys</a:t>
            </a:r>
            <a:r>
              <a:rPr lang="nl-NL" dirty="0"/>
              <a:t>: </a:t>
            </a:r>
            <a:r>
              <a:rPr lang="nl-NL" dirty="0" err="1"/>
              <a:t>ask</a:t>
            </a:r>
            <a:r>
              <a:rPr lang="nl-NL" dirty="0"/>
              <a:t> </a:t>
            </a:r>
            <a:r>
              <a:rPr lang="nl-NL" dirty="0" err="1"/>
              <a:t>every</a:t>
            </a:r>
            <a:r>
              <a:rPr lang="nl-NL" dirty="0"/>
              <a:t> pupil at school (or class)</a:t>
            </a:r>
          </a:p>
          <a:p>
            <a:pPr lvl="1"/>
            <a:r>
              <a:rPr lang="nl-NL" dirty="0" err="1"/>
              <a:t>Two</a:t>
            </a:r>
            <a:r>
              <a:rPr lang="nl-NL" dirty="0"/>
              <a:t> stage: do a sample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every</a:t>
            </a:r>
            <a:r>
              <a:rPr lang="nl-NL" dirty="0"/>
              <a:t> cluster</a:t>
            </a:r>
          </a:p>
          <a:p>
            <a:pPr lvl="1"/>
            <a:r>
              <a:rPr lang="nl-NL" dirty="0"/>
              <a:t>Multi-stage: e.g. </a:t>
            </a:r>
          </a:p>
          <a:p>
            <a:pPr lvl="2"/>
            <a:r>
              <a:rPr lang="nl-NL" dirty="0"/>
              <a:t>1. </a:t>
            </a:r>
            <a:r>
              <a:rPr lang="nl-NL" dirty="0" err="1"/>
              <a:t>stratify</a:t>
            </a:r>
            <a:r>
              <a:rPr lang="nl-NL" dirty="0"/>
              <a:t> on </a:t>
            </a:r>
            <a:r>
              <a:rPr lang="nl-NL" dirty="0" err="1"/>
              <a:t>income</a:t>
            </a:r>
            <a:r>
              <a:rPr lang="nl-NL" dirty="0"/>
              <a:t> in </a:t>
            </a:r>
            <a:r>
              <a:rPr lang="nl-NL" dirty="0" err="1"/>
              <a:t>neighboorhood</a:t>
            </a:r>
            <a:endParaRPr lang="nl-NL" dirty="0"/>
          </a:p>
          <a:p>
            <a:pPr lvl="2"/>
            <a:r>
              <a:rPr lang="nl-NL" dirty="0"/>
              <a:t>2. </a:t>
            </a:r>
            <a:r>
              <a:rPr lang="nl-NL" dirty="0" err="1"/>
              <a:t>neighbourhoods</a:t>
            </a:r>
            <a:r>
              <a:rPr lang="nl-NL" dirty="0"/>
              <a:t> (PSU)</a:t>
            </a:r>
          </a:p>
          <a:p>
            <a:pPr lvl="2"/>
            <a:r>
              <a:rPr lang="nl-NL" dirty="0"/>
              <a:t>3. </a:t>
            </a:r>
            <a:r>
              <a:rPr lang="nl-NL" dirty="0" err="1"/>
              <a:t>households</a:t>
            </a:r>
            <a:r>
              <a:rPr lang="nl-NL" dirty="0"/>
              <a:t> (SSU)</a:t>
            </a:r>
          </a:p>
          <a:p>
            <a:pPr lvl="2"/>
            <a:r>
              <a:rPr lang="nl-NL" dirty="0"/>
              <a:t>4. </a:t>
            </a:r>
            <a:r>
              <a:rPr lang="nl-NL" dirty="0" err="1"/>
              <a:t>individual</a:t>
            </a:r>
            <a:r>
              <a:rPr lang="nl-NL" dirty="0"/>
              <a:t> in </a:t>
            </a:r>
            <a:r>
              <a:rPr lang="nl-NL" dirty="0" err="1"/>
              <a:t>hh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62097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b="1" dirty="0" err="1"/>
              <a:t>not</a:t>
            </a:r>
            <a:r>
              <a:rPr lang="nl-NL" dirty="0"/>
              <a:t> do a cluster sample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It is </a:t>
            </a:r>
            <a:r>
              <a:rPr lang="nl-NL" dirty="0" err="1"/>
              <a:t>inefficient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a </a:t>
            </a:r>
            <a:r>
              <a:rPr lang="nl-NL" dirty="0" err="1"/>
              <a:t>statistical</a:t>
            </a:r>
            <a:r>
              <a:rPr lang="nl-NL" dirty="0"/>
              <a:t> </a:t>
            </a:r>
            <a:r>
              <a:rPr lang="nl-NL" dirty="0" err="1"/>
              <a:t>perspective</a:t>
            </a:r>
            <a:endParaRPr lang="nl-NL" dirty="0"/>
          </a:p>
          <a:p>
            <a:pPr lvl="1"/>
            <a:r>
              <a:rPr lang="nl-NL" dirty="0"/>
              <a:t>ICC: </a:t>
            </a:r>
            <a:r>
              <a:rPr lang="nl-NL" dirty="0" err="1"/>
              <a:t>measure</a:t>
            </a:r>
            <a:r>
              <a:rPr lang="nl-NL" dirty="0"/>
              <a:t> of </a:t>
            </a:r>
            <a:r>
              <a:rPr lang="nl-NL" dirty="0" err="1"/>
              <a:t>relative</a:t>
            </a:r>
            <a:r>
              <a:rPr lang="nl-NL" dirty="0"/>
              <a:t> </a:t>
            </a:r>
            <a:r>
              <a:rPr lang="nl-NL" dirty="0" err="1"/>
              <a:t>variance</a:t>
            </a:r>
            <a:r>
              <a:rPr lang="nl-NL" dirty="0"/>
              <a:t> </a:t>
            </a:r>
            <a:r>
              <a:rPr lang="nl-NL" dirty="0" err="1"/>
              <a:t>between</a:t>
            </a:r>
            <a:r>
              <a:rPr lang="nl-NL" dirty="0"/>
              <a:t> clusters</a:t>
            </a:r>
          </a:p>
          <a:p>
            <a:pPr marL="342900" lvl="1" indent="0">
              <a:buNone/>
            </a:pPr>
            <a:endParaRPr lang="nl-NL" dirty="0"/>
          </a:p>
          <a:p>
            <a:pPr marL="342900" lvl="1" indent="0">
              <a:buNone/>
            </a:pPr>
            <a:endParaRPr lang="nl-NL" dirty="0"/>
          </a:p>
          <a:p>
            <a:pPr marL="685800" lvl="1" indent="-342900"/>
            <a:r>
              <a:rPr lang="nl-NL" sz="2000" dirty="0"/>
              <a:t>S</a:t>
            </a:r>
            <a:r>
              <a:rPr lang="nl-NL" sz="2000" baseline="30000" dirty="0"/>
              <a:t>2</a:t>
            </a:r>
            <a:r>
              <a:rPr lang="nl-NL" sz="2000" baseline="-25000" dirty="0"/>
              <a:t>b</a:t>
            </a:r>
            <a:r>
              <a:rPr lang="nl-NL" sz="2000" dirty="0"/>
              <a:t>: </a:t>
            </a:r>
            <a:r>
              <a:rPr lang="nl-NL" sz="2000" dirty="0" err="1"/>
              <a:t>Variance</a:t>
            </a:r>
            <a:r>
              <a:rPr lang="nl-NL" sz="2000" dirty="0"/>
              <a:t> </a:t>
            </a:r>
            <a:r>
              <a:rPr lang="nl-NL" sz="2000" dirty="0" err="1"/>
              <a:t>between</a:t>
            </a:r>
            <a:r>
              <a:rPr lang="nl-NL" sz="2000" dirty="0"/>
              <a:t> clusters</a:t>
            </a:r>
          </a:p>
          <a:p>
            <a:pPr marL="685800" lvl="1" indent="-342900"/>
            <a:r>
              <a:rPr lang="nl-NL" sz="2000" dirty="0"/>
              <a:t>S</a:t>
            </a:r>
            <a:r>
              <a:rPr lang="nl-NL" sz="2000" baseline="30000" dirty="0"/>
              <a:t>2</a:t>
            </a:r>
            <a:r>
              <a:rPr lang="nl-NL" sz="2000" baseline="-25000" dirty="0"/>
              <a:t>w</a:t>
            </a:r>
            <a:r>
              <a:rPr lang="nl-NL" sz="2000" dirty="0"/>
              <a:t>: </a:t>
            </a:r>
            <a:r>
              <a:rPr lang="nl-NL" sz="2000" dirty="0" err="1"/>
              <a:t>Variance</a:t>
            </a:r>
            <a:r>
              <a:rPr lang="nl-NL" sz="2000" dirty="0"/>
              <a:t> </a:t>
            </a:r>
            <a:r>
              <a:rPr lang="nl-NL" sz="2000" dirty="0" err="1"/>
              <a:t>within</a:t>
            </a:r>
            <a:r>
              <a:rPr lang="nl-NL" sz="2000" dirty="0"/>
              <a:t> clusters</a:t>
            </a:r>
          </a:p>
        </p:txBody>
      </p:sp>
      <p:pic>
        <p:nvPicPr>
          <p:cNvPr id="2050" name="Picture 2" descr="fbeeldingsresultaat voor icc formula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74" r="23722"/>
          <a:stretch/>
        </p:blipFill>
        <p:spPr bwMode="auto">
          <a:xfrm>
            <a:off x="1115616" y="2852936"/>
            <a:ext cx="1674000" cy="7215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328" y="2840806"/>
            <a:ext cx="4555672" cy="2815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71621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One</a:t>
            </a:r>
            <a:r>
              <a:rPr lang="nl-NL" dirty="0"/>
              <a:t>-stage cluster sampling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42920" y="1628800"/>
            <a:ext cx="8449560" cy="4752528"/>
          </a:xfrm>
        </p:spPr>
        <p:txBody>
          <a:bodyPr>
            <a:normAutofit fontScale="85000" lnSpcReduction="10000"/>
          </a:bodyPr>
          <a:lstStyle/>
          <a:p>
            <a:pPr marL="0" indent="0" defTabSz="685800">
              <a:spcBef>
                <a:spcPts val="0"/>
              </a:spcBef>
              <a:buNone/>
              <a:defRPr/>
            </a:pPr>
            <a:r>
              <a:rPr lang="nl-NL" u="sng" dirty="0"/>
              <a:t>Clusters of </a:t>
            </a:r>
            <a:r>
              <a:rPr lang="nl-NL" u="sng" dirty="0" err="1"/>
              <a:t>equal</a:t>
            </a:r>
            <a:r>
              <a:rPr lang="nl-NL" u="sng" dirty="0"/>
              <a:t> </a:t>
            </a:r>
            <a:r>
              <a:rPr lang="nl-NL" u="sng" dirty="0" err="1"/>
              <a:t>size</a:t>
            </a:r>
            <a:r>
              <a:rPr lang="nl-NL" u="sng" dirty="0"/>
              <a:t>:</a:t>
            </a:r>
          </a:p>
          <a:p>
            <a:pPr>
              <a:spcBef>
                <a:spcPts val="0"/>
              </a:spcBef>
            </a:pPr>
            <a:r>
              <a:rPr lang="nl-NL" dirty="0" err="1"/>
              <a:t>Selection</a:t>
            </a:r>
            <a:r>
              <a:rPr lang="nl-NL" dirty="0"/>
              <a:t> </a:t>
            </a:r>
            <a:r>
              <a:rPr lang="nl-NL" dirty="0" err="1"/>
              <a:t>probabilities</a:t>
            </a:r>
            <a:r>
              <a:rPr lang="nl-NL" dirty="0"/>
              <a:t> </a:t>
            </a:r>
            <a:r>
              <a:rPr lang="nl-NL" dirty="0" err="1"/>
              <a:t>equal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all</a:t>
            </a:r>
            <a:r>
              <a:rPr lang="nl-NL" dirty="0"/>
              <a:t> i -&gt; SRS of clusters</a:t>
            </a:r>
          </a:p>
          <a:p>
            <a:pPr>
              <a:spcBef>
                <a:spcPts val="0"/>
              </a:spcBef>
            </a:pPr>
            <a:r>
              <a:rPr lang="nl-NL" dirty="0" err="1"/>
              <a:t>Rarely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case</a:t>
            </a:r>
          </a:p>
          <a:p>
            <a:pPr marL="0" indent="0" defTabSz="685800">
              <a:spcBef>
                <a:spcPts val="0"/>
              </a:spcBef>
              <a:buNone/>
              <a:defRPr/>
            </a:pPr>
            <a:endParaRPr lang="nl-NL" dirty="0"/>
          </a:p>
          <a:p>
            <a:pPr marL="0" indent="0" defTabSz="685800">
              <a:spcBef>
                <a:spcPts val="0"/>
              </a:spcBef>
              <a:buNone/>
              <a:defRPr/>
            </a:pPr>
            <a:r>
              <a:rPr lang="nl-NL" u="sng" dirty="0"/>
              <a:t>Clusters of </a:t>
            </a:r>
            <a:r>
              <a:rPr lang="nl-NL" u="sng" dirty="0" err="1"/>
              <a:t>unequal</a:t>
            </a:r>
            <a:r>
              <a:rPr lang="nl-NL" u="sng" dirty="0"/>
              <a:t> </a:t>
            </a:r>
            <a:r>
              <a:rPr lang="nl-NL" u="sng" dirty="0" err="1"/>
              <a:t>size</a:t>
            </a:r>
            <a:r>
              <a:rPr lang="nl-NL" u="sng" dirty="0"/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dirty="0"/>
              <a:t>1. draw clusters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unequal</a:t>
            </a:r>
            <a:r>
              <a:rPr lang="nl-NL" dirty="0"/>
              <a:t> </a:t>
            </a:r>
            <a:r>
              <a:rPr lang="nl-NL" dirty="0" err="1"/>
              <a:t>selection</a:t>
            </a:r>
            <a:r>
              <a:rPr lang="nl-NL" dirty="0"/>
              <a:t> </a:t>
            </a:r>
            <a:r>
              <a:rPr lang="nl-NL" dirty="0" err="1"/>
              <a:t>probabilities</a:t>
            </a:r>
            <a:endParaRPr lang="nl-NL" dirty="0"/>
          </a:p>
          <a:p>
            <a:pPr lvl="1">
              <a:spcBef>
                <a:spcPts val="0"/>
              </a:spcBef>
            </a:pPr>
            <a:r>
              <a:rPr lang="nl-NL" dirty="0" err="1"/>
              <a:t>Proportional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Size</a:t>
            </a:r>
            <a:r>
              <a:rPr lang="nl-NL" dirty="0"/>
              <a:t> (PPS) </a:t>
            </a:r>
          </a:p>
          <a:p>
            <a:pPr lvl="1">
              <a:spcBef>
                <a:spcPts val="0"/>
              </a:spcBef>
            </a:pPr>
            <a:r>
              <a:rPr lang="nl-NL" dirty="0" err="1"/>
              <a:t>Self-adjusting</a:t>
            </a:r>
            <a:r>
              <a:rPr lang="nl-NL" dirty="0"/>
              <a:t> sample</a:t>
            </a:r>
          </a:p>
          <a:p>
            <a:pPr marL="0" indent="0">
              <a:spcBef>
                <a:spcPts val="0"/>
              </a:spcBef>
              <a:buNone/>
            </a:pPr>
            <a:r>
              <a:rPr lang="nl-NL" dirty="0"/>
              <a:t>2. Or, draw SRS of clusters</a:t>
            </a:r>
          </a:p>
          <a:p>
            <a:pPr lvl="1">
              <a:spcBef>
                <a:spcPts val="0"/>
              </a:spcBef>
            </a:pP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weights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correct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unequal</a:t>
            </a:r>
            <a:r>
              <a:rPr lang="nl-NL" dirty="0"/>
              <a:t> </a:t>
            </a:r>
            <a:r>
              <a:rPr lang="nl-NL" dirty="0" err="1"/>
              <a:t>probabilities</a:t>
            </a:r>
            <a:endParaRPr lang="nl-NL" dirty="0"/>
          </a:p>
          <a:p>
            <a:pPr lvl="1">
              <a:spcBef>
                <a:spcPts val="0"/>
              </a:spcBef>
            </a:pPr>
            <a:endParaRPr lang="nl-NL" dirty="0"/>
          </a:p>
          <a:p>
            <a:pPr>
              <a:spcBef>
                <a:spcPts val="0"/>
              </a:spcBef>
            </a:pPr>
            <a:r>
              <a:rPr lang="nl-NL" dirty="0" err="1"/>
              <a:t>Example</a:t>
            </a:r>
            <a:r>
              <a:rPr lang="nl-NL" dirty="0"/>
              <a:t>: draw 7 clusters out of 150 </a:t>
            </a:r>
            <a:r>
              <a:rPr lang="nl-NL" dirty="0" err="1"/>
              <a:t>with</a:t>
            </a:r>
            <a:r>
              <a:rPr lang="nl-NL" dirty="0"/>
              <a:t> SRS</a:t>
            </a:r>
          </a:p>
          <a:p>
            <a:pPr lvl="1">
              <a:spcBef>
                <a:spcPts val="0"/>
              </a:spcBef>
            </a:pPr>
            <a:r>
              <a:rPr lang="nl-NL" dirty="0" err="1"/>
              <a:t>Average</a:t>
            </a:r>
            <a:r>
              <a:rPr lang="nl-NL" dirty="0"/>
              <a:t> cluster </a:t>
            </a:r>
            <a:r>
              <a:rPr lang="nl-NL" dirty="0" err="1"/>
              <a:t>size</a:t>
            </a:r>
            <a:r>
              <a:rPr lang="nl-NL" dirty="0"/>
              <a:t> = 133, </a:t>
            </a:r>
            <a:r>
              <a:rPr lang="nl-NL" dirty="0" err="1"/>
              <a:t>expected</a:t>
            </a:r>
            <a:r>
              <a:rPr lang="nl-NL" dirty="0"/>
              <a:t> sample </a:t>
            </a:r>
            <a:r>
              <a:rPr lang="nl-NL" dirty="0" err="1"/>
              <a:t>size</a:t>
            </a:r>
            <a:r>
              <a:rPr lang="nl-NL" dirty="0"/>
              <a:t> = 933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701998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1 draw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-stage cluster sample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20685"/>
            <a:ext cx="5895679" cy="3244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kstvak 5"/>
          <p:cNvSpPr txBox="1"/>
          <p:nvPr/>
        </p:nvSpPr>
        <p:spPr>
          <a:xfrm>
            <a:off x="5148064" y="2251370"/>
            <a:ext cx="3709049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nl-NL" b="1" dirty="0" err="1"/>
              <a:t>Results</a:t>
            </a:r>
            <a:r>
              <a:rPr lang="nl-NL" b="1" dirty="0"/>
              <a:t> </a:t>
            </a:r>
            <a:r>
              <a:rPr lang="nl-NL" b="1" dirty="0" err="1"/>
              <a:t>from</a:t>
            </a:r>
            <a:r>
              <a:rPr lang="nl-NL" b="1" dirty="0"/>
              <a:t> R (1 sample)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/>
              <a:t>n=</a:t>
            </a:r>
            <a:r>
              <a:rPr lang="nl-NL" dirty="0">
                <a:solidFill>
                  <a:srgbClr val="FF0000"/>
                </a:solidFill>
              </a:rPr>
              <a:t>1240</a:t>
            </a:r>
            <a:endParaRPr lang="nl-NL" dirty="0"/>
          </a:p>
          <a:p>
            <a:pPr marL="285750" indent="-285750">
              <a:buFont typeface="Arial" charset="0"/>
              <a:buChar char="•"/>
            </a:pPr>
            <a:r>
              <a:rPr lang="nl-NL" dirty="0" err="1"/>
              <a:t>mean</a:t>
            </a:r>
            <a:r>
              <a:rPr lang="nl-NL" dirty="0"/>
              <a:t>:</a:t>
            </a:r>
            <a:r>
              <a:rPr lang="nl-NL" dirty="0">
                <a:solidFill>
                  <a:srgbClr val="FF0000"/>
                </a:solidFill>
              </a:rPr>
              <a:t> 5.79 </a:t>
            </a:r>
            <a:r>
              <a:rPr lang="nl-NL" dirty="0"/>
              <a:t>(!)  (</a:t>
            </a:r>
            <a:r>
              <a:rPr lang="nl-NL" dirty="0" err="1"/>
              <a:t>population</a:t>
            </a:r>
            <a:r>
              <a:rPr lang="nl-NL" dirty="0"/>
              <a:t> = 6.52)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 err="1"/>
              <a:t>s.e</a:t>
            </a:r>
            <a:r>
              <a:rPr lang="nl-NL" dirty="0"/>
              <a:t>. SRS   	  .045624 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 err="1"/>
              <a:t>s.e</a:t>
            </a:r>
            <a:r>
              <a:rPr lang="nl-NL" dirty="0"/>
              <a:t>. cluster    	 .17397</a:t>
            </a:r>
          </a:p>
          <a:p>
            <a:pPr marL="285750" indent="-285750">
              <a:buFont typeface="Arial" charset="0"/>
              <a:buChar char="•"/>
            </a:pPr>
            <a:endParaRPr lang="nl-NL" dirty="0"/>
          </a:p>
          <a:p>
            <a:pPr marL="285750" indent="-285750">
              <a:buFont typeface="Arial" charset="0"/>
              <a:buChar char="•"/>
            </a:pPr>
            <a:r>
              <a:rPr lang="nl-NL" dirty="0" err="1"/>
              <a:t>D</a:t>
            </a:r>
            <a:r>
              <a:rPr lang="nl-NL" baseline="-25000" dirty="0" err="1"/>
              <a:t>eft</a:t>
            </a:r>
            <a:r>
              <a:rPr lang="nl-NL" dirty="0"/>
              <a:t>= .17397 /.045624 = </a:t>
            </a:r>
            <a:r>
              <a:rPr lang="nl-NL" dirty="0">
                <a:solidFill>
                  <a:srgbClr val="FF0000"/>
                </a:solidFill>
              </a:rPr>
              <a:t>3.81</a:t>
            </a:r>
          </a:p>
          <a:p>
            <a:pPr marL="285750" indent="-285750">
              <a:buFont typeface="Arial" charset="0"/>
              <a:buChar char="•"/>
            </a:pPr>
            <a:endParaRPr lang="nl-NL" dirty="0"/>
          </a:p>
          <a:p>
            <a:pPr marL="285750" indent="-285750">
              <a:buFont typeface="Arial" charset="0"/>
              <a:buChar char="•"/>
            </a:pPr>
            <a:r>
              <a:rPr lang="nl-NL" dirty="0" err="1">
                <a:solidFill>
                  <a:srgbClr val="FF0000"/>
                </a:solidFill>
              </a:rPr>
              <a:t>Why</a:t>
            </a:r>
            <a:r>
              <a:rPr lang="nl-NL" dirty="0">
                <a:solidFill>
                  <a:srgbClr val="FF0000"/>
                </a:solidFill>
              </a:rPr>
              <a:t> are </a:t>
            </a:r>
            <a:r>
              <a:rPr lang="nl-NL" dirty="0" err="1">
                <a:solidFill>
                  <a:srgbClr val="FF0000"/>
                </a:solidFill>
              </a:rPr>
              <a:t>results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so</a:t>
            </a:r>
            <a:r>
              <a:rPr lang="nl-NL" dirty="0">
                <a:solidFill>
                  <a:srgbClr val="FF0000"/>
                </a:solidFill>
              </a:rPr>
              <a:t> bad?</a:t>
            </a:r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575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Problems in 1-stage cluster sampling</a:t>
            </a:r>
            <a:endParaRPr lang="nl-NL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598" y="2125267"/>
            <a:ext cx="6031202" cy="3852830"/>
          </a:xfrm>
          <a:prstGeom prst="rect">
            <a:avLst/>
          </a:prstGeom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045664"/>
            <a:ext cx="6588578" cy="4071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kstvak 4"/>
          <p:cNvSpPr txBox="1"/>
          <p:nvPr/>
        </p:nvSpPr>
        <p:spPr>
          <a:xfrm>
            <a:off x="5747566" y="2125266"/>
            <a:ext cx="3341913" cy="45243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nl-NL" u="sng" dirty="0"/>
              <a:t>In </a:t>
            </a:r>
            <a:r>
              <a:rPr lang="nl-NL" u="sng" dirty="0" err="1"/>
              <a:t>our</a:t>
            </a:r>
            <a:r>
              <a:rPr lang="nl-NL" u="sng" dirty="0"/>
              <a:t> </a:t>
            </a:r>
            <a:r>
              <a:rPr lang="nl-NL" u="sng" dirty="0" err="1"/>
              <a:t>example</a:t>
            </a:r>
            <a:r>
              <a:rPr lang="nl-NL" u="sng" dirty="0"/>
              <a:t>:</a:t>
            </a:r>
          </a:p>
          <a:p>
            <a:pPr marL="257175" indent="-257175">
              <a:buFont typeface="Arial" charset="0"/>
              <a:buChar char="•"/>
            </a:pPr>
            <a:r>
              <a:rPr lang="nl-NL" dirty="0"/>
              <a:t>Bad </a:t>
            </a:r>
            <a:r>
              <a:rPr lang="nl-NL" dirty="0" err="1"/>
              <a:t>luck</a:t>
            </a:r>
            <a:r>
              <a:rPr lang="nl-NL" dirty="0"/>
              <a:t>: Clusters </a:t>
            </a:r>
            <a:r>
              <a:rPr lang="nl-NL" dirty="0" err="1"/>
              <a:t>selected</a:t>
            </a:r>
            <a:r>
              <a:rPr lang="nl-NL" dirty="0"/>
              <a:t>: </a:t>
            </a:r>
          </a:p>
          <a:p>
            <a:pPr marL="600075" lvl="1" indent="-257175">
              <a:buFont typeface="Arial" charset="0"/>
              <a:buChar char="•"/>
            </a:pPr>
            <a:r>
              <a:rPr lang="nl-NL" dirty="0">
                <a:solidFill>
                  <a:srgbClr val="FF0000"/>
                </a:solidFill>
              </a:rPr>
              <a:t>1,3,13,39,56,102,187 </a:t>
            </a:r>
          </a:p>
          <a:p>
            <a:pPr marL="257175" indent="-257175">
              <a:buFont typeface="Arial" charset="0"/>
              <a:buChar char="•"/>
            </a:pPr>
            <a:r>
              <a:rPr lang="nl-NL" dirty="0"/>
              <a:t>Small no. of clusters </a:t>
            </a:r>
            <a:r>
              <a:rPr lang="nl-NL" dirty="0" err="1"/>
              <a:t>sampled</a:t>
            </a:r>
            <a:endParaRPr lang="nl-NL" dirty="0"/>
          </a:p>
          <a:p>
            <a:pPr marL="257175" indent="-257175">
              <a:buFont typeface="Arial" charset="0"/>
              <a:buChar char="•"/>
            </a:pPr>
            <a:r>
              <a:rPr lang="nl-NL" dirty="0"/>
              <a:t>Large </a:t>
            </a:r>
            <a:r>
              <a:rPr lang="nl-NL" dirty="0" err="1"/>
              <a:t>difference</a:t>
            </a:r>
            <a:r>
              <a:rPr lang="nl-NL" dirty="0"/>
              <a:t> </a:t>
            </a:r>
            <a:r>
              <a:rPr lang="nl-NL" dirty="0" err="1"/>
              <a:t>between</a:t>
            </a:r>
            <a:r>
              <a:rPr lang="nl-NL" dirty="0"/>
              <a:t> cluster means (large ICC)</a:t>
            </a:r>
          </a:p>
          <a:p>
            <a:pPr marL="600075" lvl="1" indent="-257175">
              <a:buFont typeface="Arial"/>
              <a:buChar char="•"/>
            </a:pPr>
            <a:r>
              <a:rPr lang="nl-NL" dirty="0"/>
              <a:t>ICC </a:t>
            </a:r>
            <a:r>
              <a:rPr lang="nl-NL" dirty="0" err="1"/>
              <a:t>population</a:t>
            </a:r>
            <a:r>
              <a:rPr lang="nl-NL" dirty="0"/>
              <a:t>: </a:t>
            </a:r>
          </a:p>
          <a:p>
            <a:pPr marL="600075" lvl="1" indent="-257175">
              <a:buFont typeface="Arial"/>
              <a:buChar char="•"/>
            </a:pPr>
            <a:r>
              <a:rPr lang="nl-NL" dirty="0"/>
              <a:t>For Ba/MA: </a:t>
            </a:r>
            <a:r>
              <a:rPr lang="nl-NL" dirty="0">
                <a:solidFill>
                  <a:srgbClr val="FF0000"/>
                </a:solidFill>
              </a:rPr>
              <a:t>.18</a:t>
            </a:r>
          </a:p>
          <a:p>
            <a:pPr marL="600075" lvl="1" indent="-257175">
              <a:buFont typeface="Arial"/>
              <a:buChar char="•"/>
            </a:pPr>
            <a:r>
              <a:rPr lang="nl-NL" dirty="0"/>
              <a:t>For </a:t>
            </a:r>
            <a:r>
              <a:rPr lang="nl-NL" dirty="0" err="1"/>
              <a:t>Programme</a:t>
            </a:r>
            <a:r>
              <a:rPr lang="nl-NL" dirty="0"/>
              <a:t>: </a:t>
            </a:r>
            <a:r>
              <a:rPr lang="nl-NL" dirty="0">
                <a:solidFill>
                  <a:srgbClr val="FF0000"/>
                </a:solidFill>
              </a:rPr>
              <a:t>.21</a:t>
            </a:r>
            <a:endParaRPr lang="nl-NL" dirty="0"/>
          </a:p>
          <a:p>
            <a:endParaRPr lang="nl-NL" dirty="0"/>
          </a:p>
          <a:p>
            <a:r>
              <a:rPr lang="nl-NL" u="sng" dirty="0"/>
              <a:t>In </a:t>
            </a:r>
            <a:r>
              <a:rPr lang="nl-NL" u="sng" dirty="0" err="1"/>
              <a:t>general</a:t>
            </a:r>
            <a:r>
              <a:rPr lang="nl-NL" u="sng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hard </a:t>
            </a:r>
            <a:r>
              <a:rPr lang="nl-NL" dirty="0" err="1"/>
              <a:t>to</a:t>
            </a:r>
            <a:r>
              <a:rPr lang="nl-NL" dirty="0"/>
              <a:t> control sample </a:t>
            </a:r>
            <a:r>
              <a:rPr lang="nl-NL" dirty="0" err="1"/>
              <a:t>size</a:t>
            </a:r>
            <a:endParaRPr lang="nl-NL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/>
              <a:t>Design effect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large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variance</a:t>
            </a:r>
            <a:r>
              <a:rPr lang="nl-NL" dirty="0"/>
              <a:t> </a:t>
            </a:r>
            <a:r>
              <a:rPr lang="nl-NL" dirty="0" err="1"/>
              <a:t>differs</a:t>
            </a:r>
            <a:r>
              <a:rPr lang="nl-NL" dirty="0"/>
              <a:t> </a:t>
            </a:r>
            <a:r>
              <a:rPr lang="nl-NL" dirty="0" err="1"/>
              <a:t>across</a:t>
            </a:r>
            <a:r>
              <a:rPr lang="nl-NL" dirty="0"/>
              <a:t> clusters</a:t>
            </a:r>
          </a:p>
          <a:p>
            <a:endParaRPr lang="nl-NL" dirty="0"/>
          </a:p>
          <a:p>
            <a:endParaRPr lang="nl-NL" dirty="0"/>
          </a:p>
        </p:txBody>
      </p:sp>
      <p:sp>
        <p:nvSpPr>
          <p:cNvPr id="3" name="Tijdelijke aanduiding voor dia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055392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1052736"/>
            <a:ext cx="4104456" cy="433248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Were</a:t>
            </a:r>
            <a:r>
              <a:rPr lang="nl-NL" dirty="0"/>
              <a:t> we </a:t>
            </a:r>
            <a:r>
              <a:rPr lang="nl-NL" dirty="0" err="1"/>
              <a:t>unlucky</a:t>
            </a:r>
            <a:r>
              <a:rPr lang="nl-NL" dirty="0"/>
              <a:t>? a </a:t>
            </a:r>
            <a:r>
              <a:rPr lang="nl-NL" dirty="0" err="1"/>
              <a:t>simulation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600200"/>
            <a:ext cx="5626968" cy="4525963"/>
          </a:xfrm>
        </p:spPr>
        <p:txBody>
          <a:bodyPr>
            <a:normAutofit/>
          </a:bodyPr>
          <a:lstStyle/>
          <a:p>
            <a:r>
              <a:rPr lang="nl-NL" dirty="0"/>
              <a:t>10000 </a:t>
            </a:r>
            <a:r>
              <a:rPr lang="nl-NL" dirty="0" err="1"/>
              <a:t>replications</a:t>
            </a:r>
            <a:endParaRPr lang="nl-NL" dirty="0"/>
          </a:p>
          <a:p>
            <a:r>
              <a:rPr lang="nl-NL" dirty="0"/>
              <a:t>10 clusters</a:t>
            </a:r>
          </a:p>
          <a:p>
            <a:pPr lvl="1"/>
            <a:r>
              <a:rPr lang="nl-NL" dirty="0"/>
              <a:t>n=1000 on </a:t>
            </a:r>
            <a:r>
              <a:rPr lang="nl-NL" dirty="0" err="1"/>
              <a:t>average</a:t>
            </a:r>
            <a:r>
              <a:rPr lang="nl-NL" dirty="0"/>
              <a:t> </a:t>
            </a:r>
          </a:p>
          <a:p>
            <a:pPr lvl="2"/>
            <a:r>
              <a:rPr lang="nl-NL" dirty="0"/>
              <a:t>but large </a:t>
            </a:r>
            <a:r>
              <a:rPr lang="nl-NL" dirty="0" err="1"/>
              <a:t>variation</a:t>
            </a:r>
            <a:endParaRPr lang="nl-NL" dirty="0"/>
          </a:p>
          <a:p>
            <a:r>
              <a:rPr lang="nl-NL" dirty="0"/>
              <a:t>Bias</a:t>
            </a:r>
          </a:p>
          <a:p>
            <a:pPr lvl="1"/>
            <a:r>
              <a:rPr lang="nl-NL" dirty="0"/>
              <a:t>,0005 on </a:t>
            </a:r>
            <a:r>
              <a:rPr lang="nl-NL" dirty="0" err="1"/>
              <a:t>average</a:t>
            </a:r>
            <a:endParaRPr lang="nl-NL" dirty="0"/>
          </a:p>
          <a:p>
            <a:pPr lvl="1"/>
            <a:r>
              <a:rPr lang="nl-NL" dirty="0"/>
              <a:t>Long </a:t>
            </a:r>
            <a:r>
              <a:rPr lang="nl-NL" dirty="0" err="1"/>
              <a:t>tail</a:t>
            </a:r>
            <a:r>
              <a:rPr lang="nl-NL" dirty="0"/>
              <a:t> </a:t>
            </a:r>
          </a:p>
          <a:p>
            <a:pPr lvl="2"/>
            <a:r>
              <a:rPr lang="nl-NL" dirty="0" err="1"/>
              <a:t>when</a:t>
            </a:r>
            <a:r>
              <a:rPr lang="nl-NL" dirty="0"/>
              <a:t> we sample </a:t>
            </a:r>
            <a:r>
              <a:rPr lang="nl-NL" dirty="0" err="1"/>
              <a:t>only</a:t>
            </a:r>
            <a:r>
              <a:rPr lang="nl-NL" dirty="0"/>
              <a:t> MA or BA</a:t>
            </a:r>
          </a:p>
        </p:txBody>
      </p:sp>
      <p:cxnSp>
        <p:nvCxnSpPr>
          <p:cNvPr id="6" name="Rechte verbindingslijn met pijl 5"/>
          <p:cNvCxnSpPr>
            <a:cxnSpLocks/>
          </p:cNvCxnSpPr>
          <p:nvPr/>
        </p:nvCxnSpPr>
        <p:spPr>
          <a:xfrm flipV="1">
            <a:off x="3563888" y="4149080"/>
            <a:ext cx="1152128" cy="72008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852963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 </a:t>
            </a:r>
            <a:r>
              <a:rPr lang="nl-NL" dirty="0" err="1"/>
              <a:t>simulation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1-stage cluster (2)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600200"/>
            <a:ext cx="4834880" cy="4525963"/>
          </a:xfrm>
        </p:spPr>
        <p:txBody>
          <a:bodyPr>
            <a:normAutofit/>
          </a:bodyPr>
          <a:lstStyle/>
          <a:p>
            <a:r>
              <a:rPr lang="nl-NL" dirty="0"/>
              <a:t>10000 </a:t>
            </a:r>
            <a:r>
              <a:rPr lang="nl-NL" dirty="0" err="1"/>
              <a:t>replications</a:t>
            </a:r>
            <a:endParaRPr lang="nl-NL" dirty="0"/>
          </a:p>
          <a:p>
            <a:r>
              <a:rPr lang="nl-NL" dirty="0"/>
              <a:t>10 clusters</a:t>
            </a:r>
          </a:p>
          <a:p>
            <a:pPr lvl="1"/>
            <a:r>
              <a:rPr lang="nl-NL" dirty="0"/>
              <a:t>n=1000 on </a:t>
            </a:r>
            <a:r>
              <a:rPr lang="nl-NL" dirty="0" err="1"/>
              <a:t>average</a:t>
            </a:r>
            <a:r>
              <a:rPr lang="nl-NL" dirty="0"/>
              <a:t> </a:t>
            </a:r>
          </a:p>
          <a:p>
            <a:pPr lvl="2"/>
            <a:r>
              <a:rPr lang="nl-NL" dirty="0"/>
              <a:t>but large </a:t>
            </a:r>
            <a:r>
              <a:rPr lang="nl-NL" dirty="0" err="1"/>
              <a:t>variation</a:t>
            </a:r>
            <a:endParaRPr lang="nl-NL" dirty="0"/>
          </a:p>
          <a:p>
            <a:r>
              <a:rPr lang="nl-NL" dirty="0"/>
              <a:t>Design effect (</a:t>
            </a:r>
            <a:r>
              <a:rPr lang="nl-NL" dirty="0" err="1"/>
              <a:t>D</a:t>
            </a:r>
            <a:r>
              <a:rPr lang="nl-NL" baseline="-25000" dirty="0" err="1"/>
              <a:t>eff</a:t>
            </a:r>
            <a:r>
              <a:rPr lang="nl-NL" dirty="0"/>
              <a:t>):</a:t>
            </a:r>
          </a:p>
          <a:p>
            <a:pPr lvl="1"/>
            <a:r>
              <a:rPr lang="nl-NL" dirty="0"/>
              <a:t> 23 (!) on </a:t>
            </a:r>
            <a:r>
              <a:rPr lang="nl-NL" dirty="0" err="1"/>
              <a:t>average</a:t>
            </a:r>
            <a:endParaRPr lang="nl-NL" dirty="0"/>
          </a:p>
          <a:p>
            <a:pPr lvl="1"/>
            <a:r>
              <a:rPr lang="nl-NL" dirty="0"/>
              <a:t>We </a:t>
            </a:r>
            <a:r>
              <a:rPr lang="nl-NL" dirty="0" err="1"/>
              <a:t>would</a:t>
            </a:r>
            <a:r>
              <a:rPr lang="nl-NL" dirty="0"/>
              <a:t> </a:t>
            </a:r>
            <a:r>
              <a:rPr lang="nl-NL" dirty="0" err="1"/>
              <a:t>need</a:t>
            </a:r>
            <a:r>
              <a:rPr lang="nl-NL" dirty="0"/>
              <a:t> sample of 23.000!   </a:t>
            </a:r>
          </a:p>
        </p:txBody>
      </p:sp>
      <p:cxnSp>
        <p:nvCxnSpPr>
          <p:cNvPr id="7" name="Rechte verbindingslijn met pijl 6"/>
          <p:cNvCxnSpPr>
            <a:cxnSpLocks/>
          </p:cNvCxnSpPr>
          <p:nvPr/>
        </p:nvCxnSpPr>
        <p:spPr>
          <a:xfrm flipV="1">
            <a:off x="3995936" y="4221088"/>
            <a:ext cx="1296144" cy="43204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jdelijke aanduiding voor dianumm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37</a:t>
            </a:fld>
            <a:endParaRPr lang="nl-NL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A5D91CE9-BC52-4948-82EC-0C0B62DAB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985" y="1268760"/>
            <a:ext cx="4303072" cy="320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320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 err="1"/>
              <a:t>Better</a:t>
            </a:r>
            <a:r>
              <a:rPr lang="nl-NL" dirty="0"/>
              <a:t>: A 2-stage cluster sample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/>
              <a:t>Double the clusters, sample half</a:t>
            </a:r>
          </a:p>
          <a:p>
            <a:pPr lvl="1"/>
            <a:r>
              <a:rPr lang="nl-NL" dirty="0"/>
              <a:t>1. Sample 20 clusters (</a:t>
            </a:r>
            <a:r>
              <a:rPr lang="nl-NL" dirty="0" err="1"/>
              <a:t>instead</a:t>
            </a:r>
            <a:r>
              <a:rPr lang="nl-NL" dirty="0"/>
              <a:t> of 10) </a:t>
            </a:r>
            <a:r>
              <a:rPr lang="nl-NL" dirty="0" err="1"/>
              <a:t>using</a:t>
            </a:r>
            <a:r>
              <a:rPr lang="nl-NL" dirty="0"/>
              <a:t> SRS</a:t>
            </a:r>
          </a:p>
          <a:p>
            <a:pPr lvl="1"/>
            <a:r>
              <a:rPr lang="nl-NL" dirty="0"/>
              <a:t>2. Sample ½ of i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every</a:t>
            </a:r>
            <a:r>
              <a:rPr lang="nl-NL" dirty="0"/>
              <a:t> cluster &gt; </a:t>
            </a:r>
            <a:r>
              <a:rPr lang="nl-NL" dirty="0" err="1">
                <a:solidFill>
                  <a:srgbClr val="FF0000"/>
                </a:solidFill>
              </a:rPr>
              <a:t>expected</a:t>
            </a:r>
            <a:r>
              <a:rPr lang="nl-NL" dirty="0">
                <a:solidFill>
                  <a:srgbClr val="FF0000"/>
                </a:solidFill>
              </a:rPr>
              <a:t> sample </a:t>
            </a:r>
            <a:r>
              <a:rPr lang="nl-NL" dirty="0" err="1">
                <a:solidFill>
                  <a:srgbClr val="FF0000"/>
                </a:solidFill>
              </a:rPr>
              <a:t>size</a:t>
            </a:r>
            <a:r>
              <a:rPr lang="nl-NL" dirty="0">
                <a:solidFill>
                  <a:srgbClr val="FF0000"/>
                </a:solidFill>
              </a:rPr>
              <a:t>= 1000</a:t>
            </a:r>
          </a:p>
          <a:p>
            <a:pPr lvl="2"/>
            <a:r>
              <a:rPr lang="nl-NL" dirty="0"/>
              <a:t>Or do 50 clusters </a:t>
            </a:r>
            <a:r>
              <a:rPr lang="nl-NL" dirty="0" err="1"/>
              <a:t>and</a:t>
            </a:r>
            <a:r>
              <a:rPr lang="nl-NL" dirty="0"/>
              <a:t> sample </a:t>
            </a:r>
            <a:r>
              <a:rPr lang="nl-NL" baseline="30000" dirty="0"/>
              <a:t>1</a:t>
            </a:r>
            <a:r>
              <a:rPr lang="nl-NL" dirty="0"/>
              <a:t>/</a:t>
            </a:r>
            <a:r>
              <a:rPr lang="nl-NL" baseline="-25000" dirty="0"/>
              <a:t>5</a:t>
            </a:r>
            <a:r>
              <a:rPr lang="nl-NL" dirty="0"/>
              <a:t> of </a:t>
            </a:r>
            <a:r>
              <a:rPr lang="nl-NL" dirty="0" err="1"/>
              <a:t>individuals</a:t>
            </a:r>
            <a:r>
              <a:rPr lang="nl-NL" dirty="0"/>
              <a:t>, etc.</a:t>
            </a:r>
          </a:p>
          <a:p>
            <a:r>
              <a:rPr lang="nl-NL" dirty="0" err="1"/>
              <a:t>Optimal</a:t>
            </a:r>
            <a:r>
              <a:rPr lang="nl-NL" dirty="0"/>
              <a:t> </a:t>
            </a:r>
            <a:r>
              <a:rPr lang="nl-NL" dirty="0" err="1"/>
              <a:t>allocation</a:t>
            </a:r>
            <a:r>
              <a:rPr lang="nl-NL" dirty="0"/>
              <a:t> </a:t>
            </a:r>
            <a:r>
              <a:rPr lang="nl-NL" dirty="0" err="1"/>
              <a:t>given</a:t>
            </a:r>
            <a:r>
              <a:rPr lang="nl-NL" dirty="0"/>
              <a:t> ICC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costs</a:t>
            </a:r>
            <a:endParaRPr lang="nl-NL" dirty="0"/>
          </a:p>
          <a:p>
            <a:pPr lvl="1"/>
            <a:r>
              <a:rPr lang="nl-NL" dirty="0"/>
              <a:t>But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good</a:t>
            </a:r>
            <a:r>
              <a:rPr lang="nl-NL" dirty="0"/>
              <a:t> </a:t>
            </a:r>
            <a:r>
              <a:rPr lang="nl-NL" dirty="0" err="1"/>
              <a:t>estimates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:</a:t>
            </a:r>
          </a:p>
          <a:p>
            <a:pPr lvl="2"/>
            <a:r>
              <a:rPr lang="nl-NL" dirty="0" err="1"/>
              <a:t>Costs</a:t>
            </a:r>
            <a:r>
              <a:rPr lang="nl-NL" dirty="0"/>
              <a:t>?</a:t>
            </a:r>
          </a:p>
          <a:p>
            <a:pPr lvl="2"/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total</a:t>
            </a:r>
            <a:r>
              <a:rPr lang="nl-NL" dirty="0"/>
              <a:t>? , cluster </a:t>
            </a:r>
            <a:r>
              <a:rPr lang="nl-NL" dirty="0" err="1"/>
              <a:t>sizes</a:t>
            </a:r>
            <a:r>
              <a:rPr lang="nl-NL" dirty="0"/>
              <a:t>? (~</a:t>
            </a:r>
            <a:r>
              <a:rPr lang="nl-NL" dirty="0" err="1"/>
              <a:t>fpc</a:t>
            </a:r>
            <a:r>
              <a:rPr lang="nl-NL" dirty="0"/>
              <a:t>), </a:t>
            </a:r>
          </a:p>
          <a:p>
            <a:pPr lvl="2"/>
            <a:r>
              <a:rPr lang="nl-NL" dirty="0" err="1"/>
              <a:t>Often</a:t>
            </a:r>
            <a:r>
              <a:rPr lang="nl-NL" dirty="0"/>
              <a:t>: </a:t>
            </a:r>
            <a:r>
              <a:rPr lang="nl-NL" dirty="0" err="1"/>
              <a:t>use</a:t>
            </a:r>
            <a:r>
              <a:rPr lang="nl-NL" dirty="0"/>
              <a:t> of “pseudoclusters”</a:t>
            </a:r>
          </a:p>
          <a:p>
            <a:pPr lvl="1"/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94437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Two</a:t>
            </a:r>
            <a:r>
              <a:rPr lang="nl-NL" dirty="0"/>
              <a:t>-stage cluster </a:t>
            </a:r>
            <a:r>
              <a:rPr lang="nl-NL" dirty="0" err="1"/>
              <a:t>simulation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10000 </a:t>
            </a:r>
            <a:r>
              <a:rPr lang="nl-NL" dirty="0" err="1"/>
              <a:t>replications</a:t>
            </a:r>
            <a:endParaRPr lang="nl-NL" dirty="0"/>
          </a:p>
          <a:p>
            <a:r>
              <a:rPr lang="nl-NL" dirty="0"/>
              <a:t>20/50 clusters</a:t>
            </a:r>
          </a:p>
          <a:p>
            <a:pPr lvl="1"/>
            <a:r>
              <a:rPr lang="nl-NL" dirty="0"/>
              <a:t>Second stage sample ½ or </a:t>
            </a:r>
            <a:r>
              <a:rPr lang="nl-NL" baseline="30000" dirty="0"/>
              <a:t>1</a:t>
            </a:r>
            <a:r>
              <a:rPr lang="nl-NL" dirty="0"/>
              <a:t>/</a:t>
            </a:r>
            <a:r>
              <a:rPr lang="nl-NL" baseline="-25000" dirty="0"/>
              <a:t>5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n=1000 on </a:t>
            </a:r>
            <a:r>
              <a:rPr lang="nl-NL" dirty="0" err="1"/>
              <a:t>average</a:t>
            </a:r>
            <a:r>
              <a:rPr lang="nl-NL" dirty="0"/>
              <a:t> (but </a:t>
            </a:r>
            <a:r>
              <a:rPr lang="nl-NL" dirty="0" err="1"/>
              <a:t>less</a:t>
            </a:r>
            <a:r>
              <a:rPr lang="nl-NL" dirty="0"/>
              <a:t> </a:t>
            </a:r>
            <a:r>
              <a:rPr lang="nl-NL" dirty="0" err="1"/>
              <a:t>variation</a:t>
            </a:r>
            <a:r>
              <a:rPr lang="nl-NL" dirty="0"/>
              <a:t>)</a:t>
            </a:r>
          </a:p>
          <a:p>
            <a:r>
              <a:rPr lang="nl-NL" dirty="0"/>
              <a:t>Bias </a:t>
            </a:r>
          </a:p>
          <a:p>
            <a:pPr lvl="1"/>
            <a:r>
              <a:rPr lang="nl-NL" dirty="0"/>
              <a:t>20 clusters: -.0034</a:t>
            </a:r>
          </a:p>
          <a:p>
            <a:pPr lvl="1"/>
            <a:r>
              <a:rPr lang="nl-NL" dirty="0"/>
              <a:t>50 clusters: -.0322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5391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nl-NL" sz="3200"/>
              <a:t>Stratified Random Sampling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 lIns="92075" tIns="46038" rIns="92075" bIns="46038"/>
          <a:lstStyle/>
          <a:p>
            <a:pPr marL="393700" indent="-393700"/>
            <a:r>
              <a:rPr lang="en-US" altLang="nl-NL" sz="1800" dirty="0"/>
              <a:t>Population exists of pre-defined groups</a:t>
            </a:r>
          </a:p>
          <a:p>
            <a:pPr marL="393700" indent="-393700"/>
            <a:r>
              <a:rPr lang="en-US" altLang="nl-NL" sz="1800" dirty="0"/>
              <a:t>Use this information to optimize sampling design</a:t>
            </a:r>
          </a:p>
          <a:p>
            <a:pPr marL="393700" indent="-393700"/>
            <a:r>
              <a:rPr lang="en-US" altLang="nl-NL" sz="1800" dirty="0"/>
              <a:t>Idea – take a SRS from each group (</a:t>
            </a:r>
            <a:r>
              <a:rPr lang="en-US" altLang="nl-NL" sz="1800" i="1" dirty="0"/>
              <a:t>stratum</a:t>
            </a:r>
            <a:r>
              <a:rPr lang="en-US" altLang="nl-NL" sz="1800" dirty="0"/>
              <a:t>) and combine these for the final sample</a:t>
            </a:r>
          </a:p>
          <a:p>
            <a:pPr marL="854075" lvl="1" indent="-346075">
              <a:buFontTx/>
              <a:buNone/>
            </a:pPr>
            <a:endParaRPr lang="en-US" altLang="nl-NL" dirty="0">
              <a:latin typeface="Tahoma" pitchFamily="34" charset="0"/>
            </a:endParaRPr>
          </a:p>
        </p:txBody>
      </p:sp>
      <p:pic>
        <p:nvPicPr>
          <p:cNvPr id="15364" name="Picture 6" descr="stratified samp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3213100"/>
            <a:ext cx="7539038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jdelijke aanduiding voor dia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487754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Two</a:t>
            </a:r>
            <a:r>
              <a:rPr lang="nl-NL" dirty="0"/>
              <a:t>-stage cluster </a:t>
            </a:r>
            <a:r>
              <a:rPr lang="nl-NL" dirty="0" err="1"/>
              <a:t>simulation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10000 </a:t>
            </a:r>
            <a:r>
              <a:rPr lang="nl-NL" dirty="0" err="1"/>
              <a:t>replications</a:t>
            </a:r>
            <a:endParaRPr lang="nl-NL" dirty="0"/>
          </a:p>
          <a:p>
            <a:r>
              <a:rPr lang="nl-NL" dirty="0"/>
              <a:t>20/50 clusters</a:t>
            </a:r>
          </a:p>
          <a:p>
            <a:pPr lvl="1"/>
            <a:r>
              <a:rPr lang="nl-NL" dirty="0"/>
              <a:t>Second stage sample ½ or </a:t>
            </a:r>
            <a:r>
              <a:rPr lang="nl-NL" baseline="30000" dirty="0"/>
              <a:t>1</a:t>
            </a:r>
            <a:r>
              <a:rPr lang="nl-NL" dirty="0"/>
              <a:t>/</a:t>
            </a:r>
            <a:r>
              <a:rPr lang="nl-NL" baseline="-25000" dirty="0"/>
              <a:t>5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n=1000 on </a:t>
            </a:r>
            <a:r>
              <a:rPr lang="nl-NL" dirty="0" err="1"/>
              <a:t>average</a:t>
            </a:r>
            <a:r>
              <a:rPr lang="nl-NL" dirty="0"/>
              <a:t> (but </a:t>
            </a:r>
            <a:r>
              <a:rPr lang="nl-NL" dirty="0" err="1"/>
              <a:t>less</a:t>
            </a:r>
            <a:r>
              <a:rPr lang="nl-NL" dirty="0"/>
              <a:t> </a:t>
            </a:r>
            <a:r>
              <a:rPr lang="nl-NL" dirty="0" err="1"/>
              <a:t>variation</a:t>
            </a:r>
            <a:r>
              <a:rPr lang="nl-NL" dirty="0"/>
              <a:t>)</a:t>
            </a:r>
          </a:p>
          <a:p>
            <a:r>
              <a:rPr lang="nl-NL" dirty="0"/>
              <a:t>Design effect (</a:t>
            </a:r>
            <a:r>
              <a:rPr lang="nl-NL" dirty="0" err="1"/>
              <a:t>deft</a:t>
            </a:r>
            <a:r>
              <a:rPr lang="nl-NL" dirty="0"/>
              <a:t>)</a:t>
            </a:r>
          </a:p>
          <a:p>
            <a:pPr lvl="1"/>
            <a:r>
              <a:rPr lang="nl-NL" dirty="0"/>
              <a:t>20 clusters: 16</a:t>
            </a:r>
          </a:p>
          <a:p>
            <a:pPr lvl="1"/>
            <a:r>
              <a:rPr lang="nl-NL" dirty="0"/>
              <a:t>50 clusters: 6.8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9369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Two</a:t>
            </a:r>
            <a:r>
              <a:rPr lang="nl-NL" dirty="0"/>
              <a:t>-stage cluster </a:t>
            </a:r>
            <a:r>
              <a:rPr lang="nl-NL" dirty="0" err="1"/>
              <a:t>estimation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sz="2400" dirty="0" err="1"/>
              <a:t>Uncertainty</a:t>
            </a:r>
            <a:r>
              <a:rPr lang="nl-NL" sz="2400" dirty="0"/>
              <a:t> </a:t>
            </a:r>
            <a:r>
              <a:rPr lang="nl-NL" sz="2400" dirty="0" err="1"/>
              <a:t>now</a:t>
            </a:r>
            <a:r>
              <a:rPr lang="nl-NL" sz="2400" dirty="0"/>
              <a:t> at 2 levels </a:t>
            </a:r>
          </a:p>
          <a:p>
            <a:pPr lvl="1"/>
            <a:r>
              <a:rPr lang="nl-NL" sz="2100" dirty="0"/>
              <a:t>Sampling of clusters</a:t>
            </a:r>
          </a:p>
          <a:p>
            <a:pPr lvl="1"/>
            <a:r>
              <a:rPr lang="nl-NL" sz="2100" dirty="0"/>
              <a:t>Sampling of </a:t>
            </a:r>
            <a:r>
              <a:rPr lang="nl-NL" sz="2100" dirty="0" err="1"/>
              <a:t>individuals</a:t>
            </a:r>
            <a:r>
              <a:rPr lang="nl-NL" sz="2100" dirty="0"/>
              <a:t> in clusters</a:t>
            </a:r>
          </a:p>
          <a:p>
            <a:r>
              <a:rPr lang="nl-NL" sz="2400" dirty="0"/>
              <a:t>Ok </a:t>
            </a:r>
            <a:r>
              <a:rPr lang="nl-NL" sz="2400" dirty="0" err="1"/>
              <a:t>for</a:t>
            </a:r>
            <a:r>
              <a:rPr lang="nl-NL" sz="2400" dirty="0"/>
              <a:t> Means, </a:t>
            </a:r>
            <a:r>
              <a:rPr lang="nl-NL" sz="2400" dirty="0" err="1"/>
              <a:t>regression</a:t>
            </a:r>
            <a:r>
              <a:rPr lang="nl-NL" sz="2400" dirty="0"/>
              <a:t> </a:t>
            </a:r>
            <a:r>
              <a:rPr lang="nl-NL" sz="2400" dirty="0" err="1"/>
              <a:t>coefficients</a:t>
            </a:r>
            <a:r>
              <a:rPr lang="nl-NL" sz="2400" dirty="0"/>
              <a:t> </a:t>
            </a:r>
          </a:p>
          <a:p>
            <a:pPr lvl="1"/>
            <a:r>
              <a:rPr lang="nl-NL" sz="2400" dirty="0" err="1"/>
              <a:t>Imagine</a:t>
            </a:r>
            <a:r>
              <a:rPr lang="nl-NL" sz="2400" dirty="0"/>
              <a:t> we do SRS </a:t>
            </a:r>
            <a:r>
              <a:rPr lang="nl-NL" sz="2400" dirty="0" err="1"/>
              <a:t>for</a:t>
            </a:r>
            <a:r>
              <a:rPr lang="nl-NL" sz="2400" dirty="0"/>
              <a:t> </a:t>
            </a:r>
            <a:r>
              <a:rPr lang="nl-NL" sz="2400" dirty="0" err="1"/>
              <a:t>selection</a:t>
            </a:r>
            <a:r>
              <a:rPr lang="nl-NL" sz="2400" dirty="0"/>
              <a:t> of clusters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individuals</a:t>
            </a:r>
            <a:endParaRPr lang="nl-NL" sz="2400" dirty="0"/>
          </a:p>
          <a:p>
            <a:r>
              <a:rPr lang="nl-NL" sz="2400" dirty="0"/>
              <a:t>Complex </a:t>
            </a:r>
            <a:r>
              <a:rPr lang="nl-NL" sz="2400" dirty="0" err="1"/>
              <a:t>for</a:t>
            </a:r>
            <a:r>
              <a:rPr lang="nl-NL" sz="2400" dirty="0"/>
              <a:t> </a:t>
            </a:r>
            <a:r>
              <a:rPr lang="nl-NL" sz="2400" dirty="0" err="1"/>
              <a:t>variances</a:t>
            </a:r>
            <a:endParaRPr lang="nl-NL" sz="2400" dirty="0"/>
          </a:p>
          <a:p>
            <a:pPr lvl="1"/>
            <a:r>
              <a:rPr lang="nl-NL" sz="2400" dirty="0" err="1"/>
              <a:t>Rely</a:t>
            </a:r>
            <a:r>
              <a:rPr lang="nl-NL" sz="2400" dirty="0"/>
              <a:t> on R </a:t>
            </a:r>
            <a:r>
              <a:rPr lang="nl-NL" sz="2400" dirty="0" err="1"/>
              <a:t>for</a:t>
            </a:r>
            <a:r>
              <a:rPr lang="nl-NL" sz="2400" dirty="0"/>
              <a:t> </a:t>
            </a:r>
            <a:r>
              <a:rPr lang="nl-NL" sz="2400" dirty="0" err="1"/>
              <a:t>variance</a:t>
            </a:r>
            <a:r>
              <a:rPr lang="nl-NL" sz="2400" dirty="0"/>
              <a:t> </a:t>
            </a:r>
            <a:r>
              <a:rPr lang="nl-NL" sz="2400" dirty="0" err="1"/>
              <a:t>estimation</a:t>
            </a:r>
            <a:endParaRPr lang="nl-NL" sz="240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99431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Analysis of cluster samples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28650" y="2226469"/>
            <a:ext cx="8515350" cy="4586907"/>
          </a:xfrm>
        </p:spPr>
        <p:txBody>
          <a:bodyPr>
            <a:normAutofit lnSpcReduction="10000"/>
          </a:bodyPr>
          <a:lstStyle/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dirty="0" err="1"/>
              <a:t>Use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survey package</a:t>
            </a:r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dirty="0"/>
              <a:t>Do </a:t>
            </a:r>
            <a:r>
              <a:rPr lang="nl-NL" dirty="0" err="1"/>
              <a:t>multilevel</a:t>
            </a:r>
            <a:r>
              <a:rPr lang="nl-NL" dirty="0"/>
              <a:t> analysis (in semester 2)</a:t>
            </a:r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sz="2800" dirty="0" err="1"/>
              <a:t>Economists</a:t>
            </a:r>
            <a:r>
              <a:rPr lang="nl-NL" sz="2800" dirty="0"/>
              <a:t> </a:t>
            </a:r>
            <a:r>
              <a:rPr lang="nl-NL" sz="2800" dirty="0" err="1"/>
              <a:t>use</a:t>
            </a:r>
            <a:r>
              <a:rPr lang="nl-NL" sz="2800" dirty="0"/>
              <a:t> Huber-White “</a:t>
            </a:r>
            <a:r>
              <a:rPr lang="nl-NL" sz="2800" dirty="0" err="1"/>
              <a:t>robust</a:t>
            </a:r>
            <a:r>
              <a:rPr lang="nl-NL" sz="2800" dirty="0"/>
              <a:t>” standard </a:t>
            </a:r>
            <a:r>
              <a:rPr lang="nl-NL" sz="2800" dirty="0" err="1"/>
              <a:t>errors</a:t>
            </a:r>
            <a:endParaRPr lang="nl-NL" sz="2800" dirty="0"/>
          </a:p>
          <a:p>
            <a:pPr marL="785813" lvl="1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sz="2000" dirty="0" err="1"/>
              <a:t>Pretend</a:t>
            </a:r>
            <a:r>
              <a:rPr lang="nl-NL" sz="2000" dirty="0"/>
              <a:t> </a:t>
            </a:r>
            <a:r>
              <a:rPr lang="nl-NL" sz="2000" dirty="0" err="1"/>
              <a:t>your</a:t>
            </a:r>
            <a:r>
              <a:rPr lang="nl-NL" sz="2000" dirty="0"/>
              <a:t> dataset is SRS, </a:t>
            </a:r>
          </a:p>
          <a:p>
            <a:pPr marL="785813" lvl="1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sz="2000" dirty="0" err="1"/>
              <a:t>estimate</a:t>
            </a:r>
            <a:r>
              <a:rPr lang="nl-NL" sz="2000" dirty="0"/>
              <a:t> </a:t>
            </a:r>
            <a:r>
              <a:rPr lang="nl-NL" sz="2000" dirty="0" err="1"/>
              <a:t>d</a:t>
            </a:r>
            <a:r>
              <a:rPr lang="nl-NL" sz="2000" baseline="-25000" dirty="0" err="1"/>
              <a:t>eft</a:t>
            </a:r>
            <a:r>
              <a:rPr lang="nl-NL" sz="2000" dirty="0"/>
              <a:t> </a:t>
            </a:r>
            <a:r>
              <a:rPr lang="nl-NL" sz="2000" dirty="0" err="1"/>
              <a:t>and</a:t>
            </a:r>
            <a:r>
              <a:rPr lang="nl-NL" sz="2000" dirty="0"/>
              <a:t> </a:t>
            </a:r>
          </a:p>
          <a:p>
            <a:pPr marL="785813" lvl="1" indent="-385763" defTabSz="685800">
              <a:spcBef>
                <a:spcPts val="0"/>
              </a:spcBef>
              <a:buFontTx/>
              <a:buAutoNum type="arabicPeriod"/>
              <a:defRPr/>
            </a:pPr>
            <a:r>
              <a:rPr lang="nl-NL" sz="2000" dirty="0" err="1"/>
              <a:t>multiply</a:t>
            </a:r>
            <a:r>
              <a:rPr lang="nl-NL" sz="2000" dirty="0"/>
              <a:t> </a:t>
            </a:r>
            <a:r>
              <a:rPr lang="nl-NL" sz="2000" dirty="0" err="1"/>
              <a:t>your</a:t>
            </a:r>
            <a:r>
              <a:rPr lang="nl-NL" sz="2000" dirty="0"/>
              <a:t> </a:t>
            </a:r>
            <a:r>
              <a:rPr lang="nl-NL" sz="2000" dirty="0" err="1"/>
              <a:t>s.e</a:t>
            </a:r>
            <a:r>
              <a:rPr lang="nl-NL" sz="2000" dirty="0"/>
              <a:t>. </a:t>
            </a:r>
            <a:r>
              <a:rPr lang="nl-NL" sz="2000" dirty="0" err="1"/>
              <a:t>with</a:t>
            </a:r>
            <a:r>
              <a:rPr lang="nl-NL" sz="2000" dirty="0"/>
              <a:t> </a:t>
            </a:r>
            <a:r>
              <a:rPr lang="nl-NL" sz="2000" dirty="0" err="1"/>
              <a:t>deft</a:t>
            </a:r>
            <a:endParaRPr lang="nl-NL" sz="2000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marL="385763" indent="-385763" defTabSz="685800">
              <a:spcBef>
                <a:spcPts val="0"/>
              </a:spcBef>
              <a:buFontTx/>
              <a:buAutoNum type="arabicPeriod"/>
              <a:defRPr/>
            </a:pPr>
            <a:endParaRPr lang="nl-NL" dirty="0"/>
          </a:p>
          <a:p>
            <a:pPr lvl="1">
              <a:spcBef>
                <a:spcPts val="0"/>
              </a:spcBef>
              <a:defRPr/>
            </a:pPr>
            <a:endParaRPr lang="nl-NL" dirty="0"/>
          </a:p>
        </p:txBody>
      </p:sp>
      <p:pic>
        <p:nvPicPr>
          <p:cNvPr id="1026" name="Picture 2" descr="fbeeldingsresultaat voor multilevel analys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70" y="3068960"/>
            <a:ext cx="4843463" cy="2293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3429000"/>
            <a:ext cx="2505075" cy="1866900"/>
          </a:xfrm>
          <a:prstGeom prst="rect">
            <a:avLst/>
          </a:prstGeom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85124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What about other parameters than mean?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In complex samples mean estimation ok </a:t>
            </a:r>
          </a:p>
          <a:p>
            <a:r>
              <a:rPr lang="en-GB" dirty="0"/>
              <a:t>For other statistics:</a:t>
            </a:r>
          </a:p>
          <a:p>
            <a:pPr lvl="1"/>
            <a:r>
              <a:rPr lang="en-GB" dirty="0" err="1"/>
              <a:t>Linearisation</a:t>
            </a:r>
            <a:r>
              <a:rPr lang="en-GB" dirty="0"/>
              <a:t> (Taylor expansion) </a:t>
            </a:r>
          </a:p>
          <a:p>
            <a:pPr lvl="1"/>
            <a:r>
              <a:rPr lang="en-GB" dirty="0"/>
              <a:t>Sample reuse or replication</a:t>
            </a:r>
          </a:p>
          <a:p>
            <a:pPr lvl="2"/>
            <a:r>
              <a:rPr lang="en-GB" dirty="0"/>
              <a:t>(balanced half-samples, </a:t>
            </a:r>
            <a:r>
              <a:rPr lang="en-GB" dirty="0" err="1"/>
              <a:t>jackknife</a:t>
            </a:r>
            <a:r>
              <a:rPr lang="en-GB" dirty="0"/>
              <a:t>, </a:t>
            </a:r>
            <a:r>
              <a:rPr lang="en-GB" dirty="0">
                <a:solidFill>
                  <a:srgbClr val="FF0000"/>
                </a:solidFill>
              </a:rPr>
              <a:t>bootstrap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Adjusting the traditional (SRS) estimates</a:t>
            </a:r>
          </a:p>
          <a:p>
            <a:r>
              <a:rPr lang="en-GB" dirty="0"/>
              <a:t>All available in survey package!</a:t>
            </a:r>
          </a:p>
          <a:p>
            <a:pPr lvl="1"/>
            <a:r>
              <a:rPr lang="en-GB" dirty="0"/>
              <a:t>Next week exercises</a:t>
            </a:r>
          </a:p>
          <a:p>
            <a:pPr lvl="1"/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47371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2.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Analyse a cluster sample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“boys” dataset</a:t>
            </a:r>
          </a:p>
          <a:p>
            <a:r>
              <a:rPr lang="nl-NL" dirty="0"/>
              <a:t>See Class </a:t>
            </a:r>
            <a:r>
              <a:rPr lang="nl-NL" dirty="0" err="1"/>
              <a:t>exercise</a:t>
            </a:r>
            <a:r>
              <a:rPr lang="nl-NL" dirty="0"/>
              <a:t> document (Blackboard)</a:t>
            </a:r>
          </a:p>
          <a:p>
            <a:endParaRPr lang="nl-NL" dirty="0"/>
          </a:p>
          <a:p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unfinished</a:t>
            </a:r>
            <a:r>
              <a:rPr lang="nl-NL" dirty="0"/>
              <a:t>, finish at home </a:t>
            </a:r>
            <a:r>
              <a:rPr lang="nl-NL" dirty="0" err="1"/>
              <a:t>before</a:t>
            </a:r>
            <a:r>
              <a:rPr lang="nl-NL" dirty="0"/>
              <a:t> practical next week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54265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Next weeks: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492514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finish: Boys dataset – different sampling designs</a:t>
            </a:r>
          </a:p>
          <a:p>
            <a:pPr lvl="1"/>
            <a:r>
              <a:rPr lang="en-US" dirty="0"/>
              <a:t>discussion about problems in class.</a:t>
            </a:r>
          </a:p>
          <a:p>
            <a:r>
              <a:rPr lang="en-US" dirty="0"/>
              <a:t>THE: work out the sampling design of your adopted survey</a:t>
            </a:r>
          </a:p>
          <a:p>
            <a:pPr lvl="1"/>
            <a:r>
              <a:rPr lang="en-US" dirty="0"/>
              <a:t>Obtain the data: you often need to register at the data archive</a:t>
            </a:r>
          </a:p>
          <a:p>
            <a:endParaRPr lang="en-US" dirty="0"/>
          </a:p>
          <a:p>
            <a:r>
              <a:rPr lang="en-US" dirty="0"/>
              <a:t>Next week: practical (in class time)</a:t>
            </a:r>
          </a:p>
          <a:p>
            <a:pPr lvl="1"/>
            <a:r>
              <a:rPr lang="nl-NL" dirty="0"/>
              <a:t>Mix SRS, </a:t>
            </a:r>
            <a:r>
              <a:rPr lang="nl-NL" dirty="0" err="1"/>
              <a:t>stratified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cluster sampling</a:t>
            </a:r>
          </a:p>
          <a:p>
            <a:pPr lvl="2"/>
            <a:r>
              <a:rPr lang="nl-NL" dirty="0"/>
              <a:t>Design </a:t>
            </a:r>
            <a:r>
              <a:rPr lang="nl-NL" dirty="0" err="1"/>
              <a:t>weights</a:t>
            </a:r>
            <a:endParaRPr lang="nl-NL" dirty="0"/>
          </a:p>
          <a:p>
            <a:pPr lvl="2"/>
            <a:r>
              <a:rPr lang="nl-NL" dirty="0" err="1"/>
              <a:t>Hurvitz</a:t>
            </a:r>
            <a:r>
              <a:rPr lang="nl-NL" dirty="0"/>
              <a:t>-Thompson </a:t>
            </a:r>
            <a:r>
              <a:rPr lang="nl-NL" dirty="0" err="1"/>
              <a:t>estimator</a:t>
            </a:r>
            <a:endParaRPr lang="nl-NL" dirty="0"/>
          </a:p>
          <a:p>
            <a:pPr lvl="2"/>
            <a:r>
              <a:rPr lang="nl-NL" dirty="0"/>
              <a:t>Multistage sampling</a:t>
            </a:r>
          </a:p>
          <a:p>
            <a:pPr lvl="2"/>
            <a:r>
              <a:rPr lang="nl-NL" dirty="0"/>
              <a:t>…</a:t>
            </a:r>
            <a:endParaRPr lang="en-US" dirty="0"/>
          </a:p>
          <a:p>
            <a:pPr marL="457200" lvl="1" indent="0">
              <a:buNone/>
            </a:pPr>
            <a:endParaRPr lang="nl-NL" dirty="0"/>
          </a:p>
          <a:p>
            <a:pPr lvl="1"/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45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6891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nl-NL"/>
              <a:t>Stratified sample design – why?</a:t>
            </a:r>
          </a:p>
        </p:txBody>
      </p:sp>
      <p:graphicFrame>
        <p:nvGraphicFramePr>
          <p:cNvPr id="119913" name="Group 105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3105615416"/>
              </p:ext>
            </p:extLst>
          </p:nvPr>
        </p:nvGraphicFramePr>
        <p:xfrm>
          <a:off x="998538" y="1828800"/>
          <a:ext cx="6240462" cy="3735386"/>
        </p:xfrm>
        <a:graphic>
          <a:graphicData uri="http://schemas.openxmlformats.org/drawingml/2006/table">
            <a:tbl>
              <a:tblPr/>
              <a:tblGrid>
                <a:gridCol w="25828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115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nl-NL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Sector/</a:t>
                      </a:r>
                      <a:r>
                        <a:rPr kumimoji="0" lang="nl-NL" sz="20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size</a:t>
                      </a:r>
                      <a:r>
                        <a:rPr kumimoji="0" lang="nl-NL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 (employees)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1-4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5-49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50+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491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Manufacturing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7000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1.800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649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Trade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14.000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250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91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Business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20.000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3.335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649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Government/education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1.600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282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79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491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Healthcare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1.100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625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224 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649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Agriculture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682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118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971600" y="1484784"/>
            <a:ext cx="626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population of companies in </a:t>
            </a:r>
            <a:r>
              <a:rPr lang="en-US" dirty="0" err="1"/>
              <a:t>provice</a:t>
            </a:r>
            <a:r>
              <a:rPr lang="en-US" dirty="0"/>
              <a:t> of Utrecht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91887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altLang="nl-NL"/>
              <a:t>Stratified sample design – why?</a:t>
            </a:r>
          </a:p>
        </p:txBody>
      </p:sp>
      <p:graphicFrame>
        <p:nvGraphicFramePr>
          <p:cNvPr id="119913" name="Group 105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3742887198"/>
              </p:ext>
            </p:extLst>
          </p:nvPr>
        </p:nvGraphicFramePr>
        <p:xfrm>
          <a:off x="4860032" y="1340768"/>
          <a:ext cx="4005510" cy="2499472"/>
        </p:xfrm>
        <a:graphic>
          <a:graphicData uri="http://schemas.openxmlformats.org/drawingml/2006/table">
            <a:tbl>
              <a:tblPr/>
              <a:tblGrid>
                <a:gridCol w="16578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25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25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25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4943">
                <a:tc>
                  <a:txBody>
                    <a:bodyPr/>
                    <a:lstStyle/>
                    <a:p>
                      <a:pPr marL="0" marR="0" lvl="0" indent="0" algn="just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nl-NL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Sector/</a:t>
                      </a:r>
                      <a:r>
                        <a:rPr kumimoji="0" lang="nl-NL" sz="14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size</a:t>
                      </a:r>
                      <a:r>
                        <a:rPr kumimoji="0" lang="nl-NL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  <a:cs typeface="Arial" charset="0"/>
                        </a:rPr>
                        <a:t> (employees)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pitchFamily="34" charset="0"/>
                      </a:endParaRP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1-4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5-49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50+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79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Manufacturing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7000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1.800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36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Trade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14.000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250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82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Business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20.000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3.335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335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36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Government/education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1.600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282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79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279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Healthcare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1.100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625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224 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36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Agriculture</a:t>
                      </a:r>
                    </a:p>
                  </a:txBody>
                  <a:tcPr marT="45728" marB="4572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682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118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1"/>
                        </a:buClr>
                        <a:buSzPct val="75000"/>
                        <a:buFont typeface="Monotype Sorts" pitchFamily="28" charset="2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ahoma" pitchFamily="34" charset="0"/>
                        </a:rPr>
                        <a:t>3</a:t>
                      </a:r>
                    </a:p>
                  </a:txBody>
                  <a:tcPr marT="45728" marB="4572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55576" y="1700808"/>
            <a:ext cx="39604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1. Increase precision in total (&lt; s.e.)</a:t>
            </a:r>
          </a:p>
          <a:p>
            <a:r>
              <a:rPr lang="en-US" sz="2800" dirty="0">
                <a:solidFill>
                  <a:srgbClr val="FF0000"/>
                </a:solidFill>
              </a:rPr>
              <a:t>2. Ensure precision in subgroups</a:t>
            </a:r>
          </a:p>
          <a:p>
            <a:r>
              <a:rPr lang="en-US" sz="2800" dirty="0"/>
              <a:t>3. More practical when sampling frames are only available per subgroup</a:t>
            </a:r>
          </a:p>
          <a:p>
            <a:r>
              <a:rPr lang="en-US" sz="2800" dirty="0"/>
              <a:t>4. + to limit other surveys errors (later)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85808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0106"/>
          </a:xfrm>
        </p:spPr>
        <p:txBody>
          <a:bodyPr/>
          <a:lstStyle/>
          <a:p>
            <a:r>
              <a:rPr lang="en-US" sz="3600" dirty="0"/>
              <a:t>An example: student grades at UU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076056" y="1484784"/>
            <a:ext cx="3960440" cy="4752528"/>
          </a:xfrm>
        </p:spPr>
        <p:txBody>
          <a:bodyPr>
            <a:normAutofit fontScale="77500" lnSpcReduction="20000"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Total: 20000 students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14000 BA, 6000 MA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Interested in mean grade at UU</a:t>
            </a:r>
          </a:p>
          <a:p>
            <a:pPr>
              <a:spcBef>
                <a:spcPts val="1800"/>
              </a:spcBef>
            </a:pPr>
            <a:r>
              <a:rPr lang="en-US" sz="2400" dirty="0" err="1"/>
              <a:t>WWhy</a:t>
            </a:r>
            <a:r>
              <a:rPr lang="en-US" sz="2400" dirty="0"/>
              <a:t> stratify on degree?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Mean BA: 6.69</a:t>
            </a:r>
          </a:p>
          <a:p>
            <a:pPr lvl="1">
              <a:spcBef>
                <a:spcPts val="1800"/>
              </a:spcBef>
            </a:pPr>
            <a:r>
              <a:rPr lang="en-US" sz="2000" dirty="0"/>
              <a:t>Mean MA: 7.41</a:t>
            </a:r>
          </a:p>
          <a:p>
            <a:pPr lvl="1">
              <a:spcBef>
                <a:spcPts val="1800"/>
              </a:spcBef>
            </a:pPr>
            <a:r>
              <a:rPr lang="en-US" sz="2000" dirty="0" err="1"/>
              <a:t>Var</a:t>
            </a:r>
            <a:r>
              <a:rPr lang="en-US" sz="2000" dirty="0"/>
              <a:t>(BA): 2.36</a:t>
            </a:r>
          </a:p>
          <a:p>
            <a:pPr lvl="1">
              <a:spcBef>
                <a:spcPts val="1800"/>
              </a:spcBef>
            </a:pPr>
            <a:r>
              <a:rPr lang="en-US" sz="2000" dirty="0" err="1"/>
              <a:t>Var</a:t>
            </a:r>
            <a:r>
              <a:rPr lang="en-US" sz="2000" dirty="0"/>
              <a:t>(MA): 1.49</a:t>
            </a:r>
          </a:p>
          <a:p>
            <a:pPr lvl="1">
              <a:spcBef>
                <a:spcPts val="1800"/>
              </a:spcBef>
            </a:pPr>
            <a:r>
              <a:rPr lang="en-US" sz="2000" dirty="0" err="1"/>
              <a:t>Var</a:t>
            </a:r>
            <a:r>
              <a:rPr lang="en-US" sz="2000" dirty="0"/>
              <a:t>(total): 2,20</a:t>
            </a:r>
          </a:p>
          <a:p>
            <a:pPr lvl="1">
              <a:spcBef>
                <a:spcPts val="1800"/>
              </a:spcBef>
            </a:pPr>
            <a:endParaRPr lang="en-US" sz="2000" dirty="0"/>
          </a:p>
          <a:p>
            <a:pPr>
              <a:spcBef>
                <a:spcPts val="1800"/>
              </a:spcBef>
            </a:pPr>
            <a:r>
              <a:rPr lang="en-US" sz="2400" dirty="0">
                <a:solidFill>
                  <a:srgbClr val="FF0000"/>
                </a:solidFill>
              </a:rPr>
              <a:t>R-Code of example on BB!</a:t>
            </a:r>
          </a:p>
          <a:p>
            <a:pPr>
              <a:spcBef>
                <a:spcPts val="1800"/>
              </a:spcBef>
            </a:pP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636912"/>
            <a:ext cx="5623949" cy="3485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70263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484784"/>
            <a:ext cx="8229600" cy="1756792"/>
          </a:xfrm>
        </p:spPr>
        <p:txBody>
          <a:bodyPr>
            <a:normAutofit/>
          </a:bodyPr>
          <a:lstStyle/>
          <a:p>
            <a:r>
              <a:rPr lang="en-US" dirty="0"/>
              <a:t>Draw 10000 samples (replications)</a:t>
            </a:r>
          </a:p>
          <a:p>
            <a:pPr lvl="1"/>
            <a:r>
              <a:rPr lang="en-US" dirty="0"/>
              <a:t>n=1000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C0DAD8-1643-4EE2-AF62-88008F8AF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814" y="2564904"/>
            <a:ext cx="5328592" cy="4195162"/>
          </a:xfrm>
          <a:prstGeom prst="rect">
            <a:avLst/>
          </a:prstGeom>
        </p:spPr>
      </p:pic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88255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Size=1000 out of 20000</a:t>
            </a:r>
          </a:p>
          <a:p>
            <a:pPr lvl="1"/>
            <a:r>
              <a:rPr lang="en-US" dirty="0"/>
              <a:t>Draw 10000 samples (replications)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Roughly</a:t>
            </a:r>
            <a:r>
              <a:rPr lang="en-US" dirty="0"/>
              <a:t> 700 BA students, 300 Ma students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MSE = -.026^2 + .0021 </a:t>
            </a:r>
            <a:r>
              <a:rPr lang="en-US" dirty="0">
                <a:solidFill>
                  <a:srgbClr val="FF0000"/>
                </a:solidFill>
              </a:rPr>
              <a:t>= .0027</a:t>
            </a:r>
          </a:p>
          <a:p>
            <a:r>
              <a:rPr lang="en-US" dirty="0"/>
              <a:t>How can we improve?</a:t>
            </a:r>
          </a:p>
          <a:p>
            <a:pPr lvl="1"/>
            <a:endParaRPr lang="en-US" dirty="0"/>
          </a:p>
          <a:p>
            <a:pPr lvl="1"/>
            <a:endParaRPr lang="nl-NL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615867"/>
              </p:ext>
            </p:extLst>
          </p:nvPr>
        </p:nvGraphicFramePr>
        <p:xfrm>
          <a:off x="971600" y="3284984"/>
          <a:ext cx="4392489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41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41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163">
                  <a:extLst>
                    <a:ext uri="{9D8B030D-6E8A-4147-A177-3AD203B41FA5}">
                      <a16:colId xmlns:a16="http://schemas.microsoft.com/office/drawing/2014/main" val="13666304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Bias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Variance (</a:t>
                      </a:r>
                      <a:r>
                        <a:rPr lang="en-US" dirty="0" err="1"/>
                        <a:t>s.e</a:t>
                      </a:r>
                      <a:r>
                        <a:rPr lang="en-US" dirty="0"/>
                        <a:t>)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Simple random sample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-.026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.0021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E0409-E04F-4430-A784-C1A9179F1034}" type="slidenum">
              <a:rPr lang="nl-NL" smtClean="0"/>
              <a:t>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85226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4401</TotalTime>
  <Words>2280</Words>
  <Application>Microsoft Macintosh PowerPoint</Application>
  <PresentationFormat>Diavoorstelling (4:3)</PresentationFormat>
  <Paragraphs>588</Paragraphs>
  <Slides>45</Slides>
  <Notes>9</Notes>
  <HiddenSlides>3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45</vt:i4>
      </vt:variant>
    </vt:vector>
  </HeadingPairs>
  <TitlesOfParts>
    <vt:vector size="52" baseType="lpstr">
      <vt:lpstr>Arial</vt:lpstr>
      <vt:lpstr>Calibri</vt:lpstr>
      <vt:lpstr>Mangal</vt:lpstr>
      <vt:lpstr>Monotype Sorts</vt:lpstr>
      <vt:lpstr>Tahoma</vt:lpstr>
      <vt:lpstr>Times New Roman</vt:lpstr>
      <vt:lpstr>Office Theme</vt:lpstr>
      <vt:lpstr>Survey Analysis week 40 “Stratified and cluster sampling”</vt:lpstr>
      <vt:lpstr>What have we done so far</vt:lpstr>
      <vt:lpstr>What will we do today</vt:lpstr>
      <vt:lpstr>Stratified Random Sampling</vt:lpstr>
      <vt:lpstr>Stratified sample design – why?</vt:lpstr>
      <vt:lpstr>Stratified sample design – why?</vt:lpstr>
      <vt:lpstr>An example: student grades at UU</vt:lpstr>
      <vt:lpstr>Simple Random sample</vt:lpstr>
      <vt:lpstr>Simple Random sample</vt:lpstr>
      <vt:lpstr>Stratification with equal probabilities</vt:lpstr>
      <vt:lpstr>Stratification with equal probabilities</vt:lpstr>
      <vt:lpstr>Formulas</vt:lpstr>
      <vt:lpstr>Design effect</vt:lpstr>
      <vt:lpstr>Design effect (3) </vt:lpstr>
      <vt:lpstr>Design effect (3) </vt:lpstr>
      <vt:lpstr>Unequal probabilities</vt:lpstr>
      <vt:lpstr>Unequal probabilities</vt:lpstr>
      <vt:lpstr>Stratification with unequal probabilities</vt:lpstr>
      <vt:lpstr>Back to the example: student grades at UU</vt:lpstr>
      <vt:lpstr>Unequal probabilities</vt:lpstr>
      <vt:lpstr>Optimal allocation</vt:lpstr>
      <vt:lpstr>Optimal allocation: example</vt:lpstr>
      <vt:lpstr>Optimal allocation to strata</vt:lpstr>
      <vt:lpstr>Optimal allocation to strata</vt:lpstr>
      <vt:lpstr>Bringing NR in (more in week 44) </vt:lpstr>
      <vt:lpstr>Should we actually stratify on Ba/MA?</vt:lpstr>
      <vt:lpstr>Class exercise 1.</vt:lpstr>
      <vt:lpstr>Adding in clusters</vt:lpstr>
      <vt:lpstr>Terminology</vt:lpstr>
      <vt:lpstr>Example – 150 programmes (Ba/MA) simulated data</vt:lpstr>
      <vt:lpstr>Cluster sampling – why and how </vt:lpstr>
      <vt:lpstr>Why not do a cluster sample</vt:lpstr>
      <vt:lpstr>One-stage cluster sampling</vt:lpstr>
      <vt:lpstr>1 draw for One-stage cluster sample</vt:lpstr>
      <vt:lpstr>Problems in 1-stage cluster sampling</vt:lpstr>
      <vt:lpstr>Were we unlucky? a simulation</vt:lpstr>
      <vt:lpstr>a simulation for 1-stage cluster (2)</vt:lpstr>
      <vt:lpstr>Better: A 2-stage cluster sample</vt:lpstr>
      <vt:lpstr>Two-stage cluster simulation</vt:lpstr>
      <vt:lpstr>Two-stage cluster simulation</vt:lpstr>
      <vt:lpstr>Two-stage cluster estimation</vt:lpstr>
      <vt:lpstr>Analysis of cluster samples</vt:lpstr>
      <vt:lpstr>What about other parameters than mean?</vt:lpstr>
      <vt:lpstr>Class exercise 2.</vt:lpstr>
      <vt:lpstr>Next weeks:</vt:lpstr>
    </vt:vector>
  </TitlesOfParts>
  <Company>Utrecht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4 “Stratified sampling”</dc:title>
  <dc:creator>Lugtig, P.J. (Peter)</dc:creator>
  <cp:lastModifiedBy>Lugtig, P.J. (Peter)</cp:lastModifiedBy>
  <cp:revision>102</cp:revision>
  <cp:lastPrinted>2020-09-28T07:28:31Z</cp:lastPrinted>
  <dcterms:created xsi:type="dcterms:W3CDTF">2017-09-20T12:46:52Z</dcterms:created>
  <dcterms:modified xsi:type="dcterms:W3CDTF">2021-09-26T18:57:29Z</dcterms:modified>
</cp:coreProperties>
</file>

<file path=docProps/thumbnail.jpeg>
</file>